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3"/>
    <a:srgbClr val="2BA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1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F1D15-8291-4D64-A8F3-CB2B41D44255}" type="datetimeFigureOut">
              <a:rPr lang="hu-HU" smtClean="0"/>
              <a:t>2021.07.29.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59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1388"/>
            <a:ext cx="12187066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551849" y="1984374"/>
            <a:ext cx="7427494" cy="319401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hu-HU" dirty="0"/>
              <a:t>MINTACÍM SZERKESZTÉSE</a:t>
            </a:r>
            <a:br>
              <a:rPr lang="hu-HU" dirty="0"/>
            </a:br>
            <a:r>
              <a:rPr lang="hu-HU" dirty="0"/>
              <a:t>IDE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51849" y="5675650"/>
            <a:ext cx="9144000" cy="54938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551849" y="6358957"/>
            <a:ext cx="2743200" cy="3651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A26223-0E02-469E-ABC2-A22EECFB36A0}" type="datetimeFigureOut">
              <a:rPr lang="hu-HU" smtClean="0"/>
              <a:pPr/>
              <a:t>2021.07.29.</a:t>
            </a:fld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8" y="4763165"/>
            <a:ext cx="1910525" cy="1394499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 userDrawn="1"/>
        </p:nvCxnSpPr>
        <p:spPr>
          <a:xfrm>
            <a:off x="657724" y="5447901"/>
            <a:ext cx="8842410" cy="192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53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223-0E02-469E-ABC2-A22EECFB36A0}" type="datetimeFigureOut">
              <a:rPr lang="hu-HU" smtClean="0"/>
              <a:t>2021.07.29.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8BC3-9B25-4ACD-AE55-3D71ADD76F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0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"/>
            <a:ext cx="12192000" cy="81914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000"/>
            <a:ext cx="10515600" cy="81914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0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A26223-0E02-469E-ABC2-A22EECFB36A0}" type="datetimeFigureOut">
              <a:rPr lang="hu-HU" smtClean="0"/>
              <a:pPr/>
              <a:t>2021.07.29.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7797" y="6356350"/>
            <a:ext cx="2743200" cy="365125"/>
          </a:xfrm>
        </p:spPr>
        <p:txBody>
          <a:bodyPr/>
          <a:lstStyle>
            <a:lvl1pPr>
              <a:defRPr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DC8BC3-9B25-4ACD-AE55-3D71ADD76F81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/>
        </p:blipFill>
        <p:spPr>
          <a:xfrm>
            <a:off x="10493585" y="5380567"/>
            <a:ext cx="1420470" cy="931333"/>
          </a:xfrm>
          <a:prstGeom prst="rect">
            <a:avLst/>
          </a:prstGeom>
        </p:spPr>
      </p:pic>
      <p:sp>
        <p:nvSpPr>
          <p:cNvPr id="13" name="Szöveg helye 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3411"/>
            <a:ext cx="4767841" cy="2173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3360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"/>
            <a:ext cx="12192000" cy="81914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/>
        </p:blipFill>
        <p:spPr>
          <a:xfrm>
            <a:off x="10493585" y="5380567"/>
            <a:ext cx="1420470" cy="93133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0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A26223-0E02-469E-ABC2-A22EECFB36A0}" type="datetimeFigureOut">
              <a:rPr lang="hu-HU" smtClean="0"/>
              <a:pPr/>
              <a:t>2021.07.29.</a:t>
            </a:fld>
            <a:endParaRPr lang="hu-HU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7797" y="6356350"/>
            <a:ext cx="2743200" cy="365125"/>
          </a:xfrm>
        </p:spPr>
        <p:txBody>
          <a:bodyPr/>
          <a:lstStyle>
            <a:lvl1pPr>
              <a:defRPr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DC8BC3-9B25-4ACD-AE55-3D71ADD76F81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838200" y="5000"/>
            <a:ext cx="10515600" cy="81914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3411"/>
            <a:ext cx="4767841" cy="2173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396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"/>
            <a:ext cx="12192000" cy="81914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/>
        </p:blipFill>
        <p:spPr>
          <a:xfrm>
            <a:off x="10493585" y="5380567"/>
            <a:ext cx="1420470" cy="93133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0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i="1"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A26223-0E02-469E-ABC2-A22EECFB36A0}" type="datetimeFigureOut">
              <a:rPr lang="hu-HU" smtClean="0"/>
              <a:pPr/>
              <a:t>2021.07.29.</a:t>
            </a:fld>
            <a:endParaRPr lang="hu-HU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7797" y="6356350"/>
            <a:ext cx="2743200" cy="365125"/>
          </a:xfrm>
        </p:spPr>
        <p:txBody>
          <a:bodyPr/>
          <a:lstStyle>
            <a:lvl1pPr>
              <a:defRPr>
                <a:solidFill>
                  <a:srgbClr val="002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DC8BC3-9B25-4ACD-AE55-3D71ADD76F81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838200" y="5000"/>
            <a:ext cx="10515600" cy="81914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8" name="Szöveg helye 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3411"/>
            <a:ext cx="4767841" cy="2173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5826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51849" y="4559199"/>
            <a:ext cx="10515600" cy="96698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551849" y="5675650"/>
            <a:ext cx="9144000" cy="54938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3447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223-0E02-469E-ABC2-A22EECFB36A0}" type="datetimeFigureOut">
              <a:rPr lang="hu-HU" smtClean="0"/>
              <a:t>2021.07.29.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8BC3-9B25-4ACD-AE55-3D71ADD76F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52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223-0E02-469E-ABC2-A22EECFB36A0}" type="datetimeFigureOut">
              <a:rPr lang="hu-HU" smtClean="0"/>
              <a:t>2021.07.29.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8BC3-9B25-4ACD-AE55-3D71ADD76F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41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223-0E02-469E-ABC2-A22EECFB36A0}" type="datetimeFigureOut">
              <a:rPr lang="hu-HU" smtClean="0"/>
              <a:t>2021.07.29.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8BC3-9B25-4ACD-AE55-3D71ADD76F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46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6223-0E02-469E-ABC2-A22EECFB36A0}" type="datetimeFigureOut">
              <a:rPr lang="hu-HU" smtClean="0"/>
              <a:t>2021.07.29.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8BC3-9B25-4ACD-AE55-3D71ADD76F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34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6223-0E02-469E-ABC2-A22EECFB36A0}" type="datetimeFigureOut">
              <a:rPr lang="hu-HU" smtClean="0"/>
              <a:t>2021.07.29.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8BC3-9B25-4ACD-AE55-3D71ADD76F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3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9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image" Target="../media/image19.wmf"/><Relationship Id="rId19" Type="http://schemas.openxmlformats.org/officeDocument/2006/relationships/image" Target="../media/image23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wmf"/><Relationship Id="rId5" Type="http://schemas.openxmlformats.org/officeDocument/2006/relationships/image" Target="../media/image7.e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16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38.bin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45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0.wmf"/><Relationship Id="rId5" Type="http://schemas.openxmlformats.org/officeDocument/2006/relationships/image" Target="../media/image7.emf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4.wmf"/><Relationship Id="rId4" Type="http://schemas.openxmlformats.org/officeDocument/2006/relationships/image" Target="../media/image37.wmf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Sav-bázis elméletek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Béni </a:t>
            </a:r>
            <a:r>
              <a:rPr lang="hu-HU" smtClean="0"/>
              <a:t>Szabolcs </a:t>
            </a:r>
          </a:p>
          <a:p>
            <a:r>
              <a:rPr lang="hu-HU" smtClean="0"/>
              <a:t>Semmelweis Egyetem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9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Sav-bázis elméletek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5A0F9C2-2E2E-465A-92EA-195E1F844A32}"/>
              </a:ext>
            </a:extLst>
          </p:cNvPr>
          <p:cNvSpPr txBox="1"/>
          <p:nvPr/>
        </p:nvSpPr>
        <p:spPr>
          <a:xfrm>
            <a:off x="457006" y="4381236"/>
            <a:ext cx="3687228" cy="66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Arrhenius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-Ostwald (1884.)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986BA4D-FA71-44D3-8A7D-B0BCED6591D8}"/>
              </a:ext>
            </a:extLst>
          </p:cNvPr>
          <p:cNvSpPr txBox="1"/>
          <p:nvPr/>
        </p:nvSpPr>
        <p:spPr>
          <a:xfrm>
            <a:off x="4891139" y="39577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sav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3F4BF60-9F58-45DB-A41C-8E496E40437D}"/>
              </a:ext>
            </a:extLst>
          </p:cNvPr>
          <p:cNvSpPr txBox="1"/>
          <p:nvPr/>
        </p:nvSpPr>
        <p:spPr>
          <a:xfrm>
            <a:off x="6926163" y="39541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bázis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74A3B2A-B79C-4682-882E-C37965643BE5}"/>
              </a:ext>
            </a:extLst>
          </p:cNvPr>
          <p:cNvSpPr txBox="1"/>
          <p:nvPr/>
        </p:nvSpPr>
        <p:spPr>
          <a:xfrm>
            <a:off x="4776737" y="467161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baseline="30000" dirty="0"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donor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E41ED17-7E01-4FF8-A835-F4AC815C6F08}"/>
              </a:ext>
            </a:extLst>
          </p:cNvPr>
          <p:cNvSpPr txBox="1"/>
          <p:nvPr/>
        </p:nvSpPr>
        <p:spPr>
          <a:xfrm>
            <a:off x="4776737" y="532434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baseline="30000" dirty="0"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donor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17D5DA1-EAD6-4D81-9A8B-5D13777598A6}"/>
              </a:ext>
            </a:extLst>
          </p:cNvPr>
          <p:cNvSpPr txBox="1"/>
          <p:nvPr/>
        </p:nvSpPr>
        <p:spPr>
          <a:xfrm>
            <a:off x="6838238" y="4660280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hu-HU" baseline="300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donor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F8CC2DA-D608-4792-8CD1-8F9CB2E236CB}"/>
              </a:ext>
            </a:extLst>
          </p:cNvPr>
          <p:cNvSpPr txBox="1"/>
          <p:nvPr/>
        </p:nvSpPr>
        <p:spPr>
          <a:xfrm>
            <a:off x="6784716" y="535883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baseline="30000" dirty="0"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akceptor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21B382B-6B59-4C1A-86A9-366F47F5E13C}"/>
              </a:ext>
            </a:extLst>
          </p:cNvPr>
          <p:cNvSpPr txBox="1"/>
          <p:nvPr/>
        </p:nvSpPr>
        <p:spPr>
          <a:xfrm>
            <a:off x="4719029" y="601467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akceptor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8AFAB8E-2C63-4B6D-8E8E-3AA04A6BAE41}"/>
              </a:ext>
            </a:extLst>
          </p:cNvPr>
          <p:cNvSpPr txBox="1"/>
          <p:nvPr/>
        </p:nvSpPr>
        <p:spPr>
          <a:xfrm>
            <a:off x="7053478" y="604718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2950CA9-CF37-400A-A585-C6B7ECB9753E}"/>
              </a:ext>
            </a:extLst>
          </p:cNvPr>
          <p:cNvSpPr txBox="1"/>
          <p:nvPr/>
        </p:nvSpPr>
        <p:spPr>
          <a:xfrm>
            <a:off x="2522233" y="2557304"/>
            <a:ext cx="5747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COOH + H</a:t>
            </a:r>
            <a:r>
              <a:rPr lang="hu-HU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               CH</a:t>
            </a:r>
            <a:r>
              <a:rPr lang="hu-HU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COO</a:t>
            </a:r>
            <a:r>
              <a:rPr lang="hu-HU" sz="2200" baseline="300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hu-HU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sz="2200" baseline="30000" dirty="0"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DF752AD-7DC7-4234-A3C2-FDE1BC24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78" y="2405287"/>
            <a:ext cx="683997" cy="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43DC5492-FD2F-42E8-ACD0-3B2DF956A645}"/>
              </a:ext>
            </a:extLst>
          </p:cNvPr>
          <p:cNvSpPr txBox="1"/>
          <p:nvPr/>
        </p:nvSpPr>
        <p:spPr>
          <a:xfrm>
            <a:off x="8293462" y="522033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→ </a:t>
            </a:r>
            <a:r>
              <a:rPr lang="hu-H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konjugált </a:t>
            </a:r>
            <a:endParaRPr lang="hu-HU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sav-bázis </a:t>
            </a:r>
            <a:r>
              <a:rPr lang="hu-H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párok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F8543FB-BEE9-44BA-ACDF-2D1424B3F489}"/>
              </a:ext>
            </a:extLst>
          </p:cNvPr>
          <p:cNvSpPr txBox="1"/>
          <p:nvPr/>
        </p:nvSpPr>
        <p:spPr>
          <a:xfrm>
            <a:off x="2895889" y="3077977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sav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D362AA5-1AA8-42DF-A783-243A505AF89D}"/>
              </a:ext>
            </a:extLst>
          </p:cNvPr>
          <p:cNvSpPr txBox="1"/>
          <p:nvPr/>
        </p:nvSpPr>
        <p:spPr>
          <a:xfrm>
            <a:off x="7425179" y="3063345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sav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0AACDA-8490-4E71-BBF0-A4DC0D1CAF20}"/>
              </a:ext>
            </a:extLst>
          </p:cNvPr>
          <p:cNvSpPr txBox="1"/>
          <p:nvPr/>
        </p:nvSpPr>
        <p:spPr>
          <a:xfrm>
            <a:off x="6171951" y="3077977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bázis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09D7BB0-07E5-42D3-B412-825E13FECFA8}"/>
              </a:ext>
            </a:extLst>
          </p:cNvPr>
          <p:cNvSpPr txBox="1"/>
          <p:nvPr/>
        </p:nvSpPr>
        <p:spPr>
          <a:xfrm>
            <a:off x="4170953" y="3107544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bázis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FFCF435-BD04-43B4-874B-C39512EBCCBC}"/>
              </a:ext>
            </a:extLst>
          </p:cNvPr>
          <p:cNvSpPr txBox="1"/>
          <p:nvPr/>
        </p:nvSpPr>
        <p:spPr>
          <a:xfrm>
            <a:off x="447590" y="5085650"/>
            <a:ext cx="3326552" cy="664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Bronsted-Lowry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(1923.)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73F4506-9196-4295-8072-72018166A97B}"/>
              </a:ext>
            </a:extLst>
          </p:cNvPr>
          <p:cNvSpPr txBox="1"/>
          <p:nvPr/>
        </p:nvSpPr>
        <p:spPr>
          <a:xfrm>
            <a:off x="447590" y="5983902"/>
            <a:ext cx="1944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Lewis (1938.)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DC628977-40D6-46A4-B2D1-C68B837C5AFA}"/>
              </a:ext>
            </a:extLst>
          </p:cNvPr>
          <p:cNvSpPr txBox="1"/>
          <p:nvPr/>
        </p:nvSpPr>
        <p:spPr>
          <a:xfrm>
            <a:off x="447590" y="1411292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17320F8-F9F9-47E6-A293-C1FAD6B794F1}"/>
              </a:ext>
            </a:extLst>
          </p:cNvPr>
          <p:cNvSpPr txBox="1"/>
          <p:nvPr/>
        </p:nvSpPr>
        <p:spPr>
          <a:xfrm>
            <a:off x="2863806" y="1399179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hu-H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ABD92784-151B-44A8-9AAF-D7A7489B3014}"/>
              </a:ext>
            </a:extLst>
          </p:cNvPr>
          <p:cNvSpPr txBox="1"/>
          <p:nvPr/>
        </p:nvSpPr>
        <p:spPr>
          <a:xfrm>
            <a:off x="6586532" y="1354173"/>
            <a:ext cx="989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 + B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672CF3F7-FCFA-4352-9C3B-D5C0F1331F23}"/>
              </a:ext>
            </a:extLst>
          </p:cNvPr>
          <p:cNvSpPr txBox="1"/>
          <p:nvPr/>
        </p:nvSpPr>
        <p:spPr>
          <a:xfrm>
            <a:off x="8404022" y="134961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aseline="300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+ BH</a:t>
            </a:r>
            <a:r>
              <a:rPr lang="hu-HU" sz="2000" baseline="30000" dirty="0"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C5B024CE-F7F9-44D9-AD21-DD7F7EB5AC59}"/>
              </a:ext>
            </a:extLst>
          </p:cNvPr>
          <p:cNvSpPr txBox="1"/>
          <p:nvPr/>
        </p:nvSpPr>
        <p:spPr>
          <a:xfrm>
            <a:off x="415688" y="1781810"/>
            <a:ext cx="50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sav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36CBB14C-6259-4AEA-982D-5CD1859E0F09}"/>
              </a:ext>
            </a:extLst>
          </p:cNvPr>
          <p:cNvSpPr txBox="1"/>
          <p:nvPr/>
        </p:nvSpPr>
        <p:spPr>
          <a:xfrm>
            <a:off x="1278644" y="180519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bázis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7CCC6890-8BA7-446F-81D5-A33096E808E7}"/>
              </a:ext>
            </a:extLst>
          </p:cNvPr>
          <p:cNvSpPr txBox="1"/>
          <p:nvPr/>
        </p:nvSpPr>
        <p:spPr>
          <a:xfrm>
            <a:off x="3004092" y="178181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só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7698BD09-4E27-4071-8D3E-AB5F69828CA4}"/>
              </a:ext>
            </a:extLst>
          </p:cNvPr>
          <p:cNvSpPr txBox="1"/>
          <p:nvPr/>
        </p:nvSpPr>
        <p:spPr>
          <a:xfrm>
            <a:off x="3841007" y="1784221"/>
            <a:ext cx="66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víz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1949DA31-93CE-47CE-A59C-810E921CCBDF}"/>
              </a:ext>
            </a:extLst>
          </p:cNvPr>
          <p:cNvSpPr txBox="1"/>
          <p:nvPr/>
        </p:nvSpPr>
        <p:spPr>
          <a:xfrm>
            <a:off x="6521440" y="1755044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sav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3AAD2E40-A81E-4863-873F-6435A660AB04}"/>
              </a:ext>
            </a:extLst>
          </p:cNvPr>
          <p:cNvSpPr txBox="1"/>
          <p:nvPr/>
        </p:nvSpPr>
        <p:spPr>
          <a:xfrm>
            <a:off x="7086916" y="175579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bázis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71D7DFF-ABF7-418B-8FD1-4A25FFE0321D}"/>
              </a:ext>
            </a:extLst>
          </p:cNvPr>
          <p:cNvSpPr txBox="1"/>
          <p:nvPr/>
        </p:nvSpPr>
        <p:spPr>
          <a:xfrm>
            <a:off x="7905838" y="1762131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savmaradék</a:t>
            </a:r>
          </a:p>
        </p:txBody>
      </p:sp>
      <p:pic>
        <p:nvPicPr>
          <p:cNvPr id="35" name="Picture 28">
            <a:extLst>
              <a:ext uri="{FF2B5EF4-FFF2-40B4-BE49-F238E27FC236}">
                <a16:creationId xmlns:a16="http://schemas.microsoft.com/office/drawing/2014/main" id="{BAB706D3-3992-4E98-B609-717BE15C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75" y="1246716"/>
            <a:ext cx="56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0640EBB7-C5B1-435F-8810-5DA4D24B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63" y="1299662"/>
            <a:ext cx="56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E4B0DDE2-B82D-454E-A6B1-7D34BAF52A17}"/>
              </a:ext>
            </a:extLst>
          </p:cNvPr>
          <p:cNvSpPr txBox="1"/>
          <p:nvPr/>
        </p:nvSpPr>
        <p:spPr>
          <a:xfrm>
            <a:off x="9181554" y="1753135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protonált bázis</a:t>
            </a:r>
          </a:p>
        </p:txBody>
      </p:sp>
    </p:spTree>
    <p:extLst>
      <p:ext uri="{BB962C8B-B14F-4D97-AF65-F5344CB8AC3E}">
        <p14:creationId xmlns:p14="http://schemas.microsoft.com/office/powerpoint/2010/main" val="24303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Arrhenius-Oswald</a:t>
            </a:r>
            <a:r>
              <a:rPr lang="hu-HU" dirty="0" smtClean="0"/>
              <a:t> sav-bázis elmélete (1884)</a:t>
            </a:r>
            <a:endParaRPr lang="hu-HU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65FE75E4-D99C-459F-8864-522E181F8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85322"/>
              </p:ext>
            </p:extLst>
          </p:nvPr>
        </p:nvGraphicFramePr>
        <p:xfrm>
          <a:off x="4490778" y="2188738"/>
          <a:ext cx="33877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gyenlet" r:id="rId3" imgW="1879560" imgH="228600" progId="Equation.3">
                  <p:embed/>
                </p:oleObj>
              </mc:Choice>
              <mc:Fallback>
                <p:oleObj name="Egyenlet" r:id="rId3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778" y="2188738"/>
                        <a:ext cx="33877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B4AB1C30-EC0F-4A39-AD8C-CAF0EFE1E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03546"/>
              </p:ext>
            </p:extLst>
          </p:nvPr>
        </p:nvGraphicFramePr>
        <p:xfrm>
          <a:off x="4671752" y="1555325"/>
          <a:ext cx="26781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gyenlet" r:id="rId5" imgW="1485720" imgH="241200" progId="Equation.3">
                  <p:embed/>
                </p:oleObj>
              </mc:Choice>
              <mc:Fallback>
                <p:oleObj name="Egyenlet" r:id="rId5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752" y="1555325"/>
                        <a:ext cx="267811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7FAA6240-2747-401C-A4A0-49C38A3A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540" y="1485475"/>
            <a:ext cx="2671763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/>
              <a:t>egyértékű, erős sav: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63310F7-541E-48A9-A101-8C743EFB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28" y="2077614"/>
            <a:ext cx="56038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7DC7DF7E-D957-417A-BAD1-F9F4DB85C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540" y="2107775"/>
            <a:ext cx="2994025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/>
              <a:t>egyértékű, gyenge sav: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9620AB1A-336F-4547-8856-4DEAF5980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762150"/>
              </p:ext>
            </p:extLst>
          </p:nvPr>
        </p:nvGraphicFramePr>
        <p:xfrm>
          <a:off x="4635240" y="2828501"/>
          <a:ext cx="30892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gyenlet" r:id="rId8" imgW="1714320" imgH="228600" progId="Equation.3">
                  <p:embed/>
                </p:oleObj>
              </mc:Choice>
              <mc:Fallback>
                <p:oleObj name="Egyenlet" r:id="rId8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240" y="2828501"/>
                        <a:ext cx="30892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>
            <a:extLst>
              <a:ext uri="{FF2B5EF4-FFF2-40B4-BE49-F238E27FC236}">
                <a16:creationId xmlns:a16="http://schemas.microsoft.com/office/drawing/2014/main" id="{E98D938D-B040-4922-8A61-D6CBAD64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52" y="2747538"/>
            <a:ext cx="2671762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/>
              <a:t>kétértékű, erős sav: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A5F798D-768F-41F0-999F-42CC2C5D4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539" y="3426988"/>
            <a:ext cx="2954338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/>
              <a:t>kétértékű, gyenge sav: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63DF9699-0037-401C-8755-AC961C1BA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945643"/>
              </p:ext>
            </p:extLst>
          </p:nvPr>
        </p:nvGraphicFramePr>
        <p:xfrm>
          <a:off x="4833677" y="3484138"/>
          <a:ext cx="2792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gyenlet" r:id="rId10" imgW="1549080" imgH="228600" progId="Equation.3">
                  <p:embed/>
                </p:oleObj>
              </mc:Choice>
              <mc:Fallback>
                <p:oleObj name="Egyenlet" r:id="rId10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677" y="3484138"/>
                        <a:ext cx="27924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>
            <a:extLst>
              <a:ext uri="{FF2B5EF4-FFF2-40B4-BE49-F238E27FC236}">
                <a16:creationId xmlns:a16="http://schemas.microsoft.com/office/drawing/2014/main" id="{302789FB-10A7-41AE-A283-984E3D64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53" y="3382539"/>
            <a:ext cx="56038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402D029E-FA5E-42DB-8599-687FA69E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302" y="4138188"/>
            <a:ext cx="3236912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/>
              <a:t>háromértékű, gyenge sav: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6" name="Object 14">
            <a:extLst>
              <a:ext uri="{FF2B5EF4-FFF2-40B4-BE49-F238E27FC236}">
                <a16:creationId xmlns:a16="http://schemas.microsoft.com/office/drawing/2014/main" id="{E8637A57-1664-48B0-AD30-4449502F3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667"/>
              </p:ext>
            </p:extLst>
          </p:nvPr>
        </p:nvGraphicFramePr>
        <p:xfrm>
          <a:off x="4601902" y="4209625"/>
          <a:ext cx="32956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gyenlet" r:id="rId12" imgW="1828800" imgH="241200" progId="Equation.3">
                  <p:embed/>
                </p:oleObj>
              </mc:Choice>
              <mc:Fallback>
                <p:oleObj name="Egyenlet" r:id="rId12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902" y="4209625"/>
                        <a:ext cx="32956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5">
            <a:extLst>
              <a:ext uri="{FF2B5EF4-FFF2-40B4-BE49-F238E27FC236}">
                <a16:creationId xmlns:a16="http://schemas.microsoft.com/office/drawing/2014/main" id="{AA99F435-868F-49C1-9D27-8E1C0566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53" y="4101675"/>
            <a:ext cx="56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6">
            <a:extLst>
              <a:ext uri="{FF2B5EF4-FFF2-40B4-BE49-F238E27FC236}">
                <a16:creationId xmlns:a16="http://schemas.microsoft.com/office/drawing/2014/main" id="{6CE6E365-CDE4-44D9-A0CE-C8355E28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03" y="5003375"/>
            <a:ext cx="8853487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Lépcsőzetes disszociáció a kénhidrogén példáján: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33F0381C-CB76-4C7C-B664-0E82DC267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93634"/>
              </p:ext>
            </p:extLst>
          </p:nvPr>
        </p:nvGraphicFramePr>
        <p:xfrm>
          <a:off x="4962264" y="5660601"/>
          <a:ext cx="26543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gyenlet" r:id="rId14" imgW="1473120" imgH="228600" progId="Equation.3">
                  <p:embed/>
                </p:oleObj>
              </mc:Choice>
              <mc:Fallback>
                <p:oleObj name="Egyenlet" r:id="rId14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264" y="5660601"/>
                        <a:ext cx="26543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8">
            <a:extLst>
              <a:ext uri="{FF2B5EF4-FFF2-40B4-BE49-F238E27FC236}">
                <a16:creationId xmlns:a16="http://schemas.microsoft.com/office/drawing/2014/main" id="{E9C0A79C-57FF-477B-B752-90D06A2E6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39" y="5559000"/>
            <a:ext cx="56038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Object 19">
            <a:extLst>
              <a:ext uri="{FF2B5EF4-FFF2-40B4-BE49-F238E27FC236}">
                <a16:creationId xmlns:a16="http://schemas.microsoft.com/office/drawing/2014/main" id="{203B33EF-7322-4489-B36C-A3C7BFA1D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700805"/>
              </p:ext>
            </p:extLst>
          </p:nvPr>
        </p:nvGraphicFramePr>
        <p:xfrm>
          <a:off x="5033703" y="6236863"/>
          <a:ext cx="2492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gyenlet" r:id="rId16" imgW="1384200" imgH="228600" progId="Equation.3">
                  <p:embed/>
                </p:oleObj>
              </mc:Choice>
              <mc:Fallback>
                <p:oleObj name="Egyenlet" r:id="rId16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703" y="6236863"/>
                        <a:ext cx="24923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0">
            <a:extLst>
              <a:ext uri="{FF2B5EF4-FFF2-40B4-BE49-F238E27FC236}">
                <a16:creationId xmlns:a16="http://schemas.microsoft.com/office/drawing/2014/main" id="{486687B8-52D4-4870-B5E0-8EE7D307C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39" y="6135264"/>
            <a:ext cx="5603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F0798D0C-D569-43BA-9817-7331B6A8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03" y="909213"/>
            <a:ext cx="9625011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</a:t>
            </a:r>
            <a:r>
              <a:rPr lang="hu-HU" altLang="hu-HU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</a:t>
            </a:r>
            <a:r>
              <a:rPr lang="hu-HU" altLang="hu-HU" sz="2000" dirty="0"/>
              <a:t>:   hidrogénionra és savmaradékionra </a:t>
            </a:r>
            <a:r>
              <a:rPr lang="hu-HU" altLang="hu-HU" sz="2000" dirty="0" err="1"/>
              <a:t>disszociál</a:t>
            </a:r>
            <a:r>
              <a:rPr lang="hu-HU" altLang="hu-HU" sz="2000" dirty="0"/>
              <a:t>, az oldatban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[H</a:t>
            </a:r>
            <a:r>
              <a:rPr lang="hu-HU" altLang="hu-HU" sz="2000" baseline="300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] &gt; [OH</a:t>
            </a:r>
            <a:r>
              <a:rPr lang="hu-HU" altLang="hu-HU" sz="2000" baseline="300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]</a:t>
            </a:r>
            <a:endParaRPr lang="hu-HU" sz="2000" dirty="0"/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70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Pauling-szabály szervetlen </a:t>
            </a:r>
            <a:r>
              <a:rPr lang="hu-HU" dirty="0" err="1" smtClean="0"/>
              <a:t>oxosavak</a:t>
            </a:r>
            <a:r>
              <a:rPr lang="hu-HU" dirty="0" smtClean="0"/>
              <a:t> relatív erősségére</a:t>
            </a:r>
            <a:endParaRPr lang="hu-HU" dirty="0"/>
          </a:p>
        </p:txBody>
      </p:sp>
      <p:graphicFrame>
        <p:nvGraphicFramePr>
          <p:cNvPr id="96" name="Object 2">
            <a:extLst>
              <a:ext uri="{FF2B5EF4-FFF2-40B4-BE49-F238E27FC236}">
                <a16:creationId xmlns:a16="http://schemas.microsoft.com/office/drawing/2014/main" id="{EDF8FBAD-5F13-4BD7-955F-5BC3CAC1B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55685"/>
              </p:ext>
            </p:extLst>
          </p:nvPr>
        </p:nvGraphicFramePr>
        <p:xfrm>
          <a:off x="1117017" y="893736"/>
          <a:ext cx="6503565" cy="55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gyenlet" r:id="rId3" imgW="2654280" imgH="228600" progId="Equation.3">
                  <p:embed/>
                </p:oleObj>
              </mc:Choice>
              <mc:Fallback>
                <p:oleObj name="Egyenlet" r:id="rId3" imgW="2654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017" y="893736"/>
                        <a:ext cx="6503565" cy="55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Text Box 5">
            <a:extLst>
              <a:ext uri="{FF2B5EF4-FFF2-40B4-BE49-F238E27FC236}">
                <a16:creationId xmlns:a16="http://schemas.microsoft.com/office/drawing/2014/main" id="{64333C11-7279-4C83-8637-38788DDD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01" y="3045047"/>
            <a:ext cx="792163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/>
              <a:t>m = 3</a:t>
            </a:r>
            <a:endParaRPr lang="hu-HU" altLang="hu-HU" sz="16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87" name="Text Box 6">
            <a:extLst>
              <a:ext uri="{FF2B5EF4-FFF2-40B4-BE49-F238E27FC236}">
                <a16:creationId xmlns:a16="http://schemas.microsoft.com/office/drawing/2014/main" id="{D9763340-DF22-4821-925E-90E68F4B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888" y="3035522"/>
            <a:ext cx="1733550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/>
              <a:t>igen erős sav</a:t>
            </a:r>
            <a:endParaRPr lang="hu-HU" altLang="hu-HU" sz="16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pSp>
        <p:nvGrpSpPr>
          <p:cNvPr id="188" name="Group 7">
            <a:extLst>
              <a:ext uri="{FF2B5EF4-FFF2-40B4-BE49-F238E27FC236}">
                <a16:creationId xmlns:a16="http://schemas.microsoft.com/office/drawing/2014/main" id="{FAA0E116-DD1E-4319-BB67-987FE7DD21CC}"/>
              </a:ext>
            </a:extLst>
          </p:cNvPr>
          <p:cNvGrpSpPr>
            <a:grpSpLocks/>
          </p:cNvGrpSpPr>
          <p:nvPr/>
        </p:nvGrpSpPr>
        <p:grpSpPr bwMode="auto">
          <a:xfrm>
            <a:off x="3757528" y="2729135"/>
            <a:ext cx="1309687" cy="995363"/>
            <a:chOff x="1765" y="1112"/>
            <a:chExt cx="825" cy="627"/>
          </a:xfrm>
        </p:grpSpPr>
        <p:grpSp>
          <p:nvGrpSpPr>
            <p:cNvPr id="189" name="Group 8">
              <a:extLst>
                <a:ext uri="{FF2B5EF4-FFF2-40B4-BE49-F238E27FC236}">
                  <a16:creationId xmlns:a16="http://schemas.microsoft.com/office/drawing/2014/main" id="{A4B5C5D2-266D-45D5-BF6B-92C8EB5EB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5" y="1112"/>
              <a:ext cx="825" cy="514"/>
              <a:chOff x="1765" y="1112"/>
              <a:chExt cx="825" cy="514"/>
            </a:xfrm>
          </p:grpSpPr>
          <p:sp>
            <p:nvSpPr>
              <p:cNvPr id="191" name="Text Box 9">
                <a:extLst>
                  <a:ext uri="{FF2B5EF4-FFF2-40B4-BE49-F238E27FC236}">
                    <a16:creationId xmlns:a16="http://schemas.microsoft.com/office/drawing/2014/main" id="{76B87417-74A6-4C7D-80ED-EC20C96F47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5" y="1311"/>
                <a:ext cx="825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u-HU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O=</a:t>
                </a:r>
                <a:r>
                  <a:rPr lang="hu-HU" altLang="hu-HU" sz="1600" dirty="0" err="1"/>
                  <a:t>Mn</a:t>
                </a:r>
                <a:r>
                  <a:rPr lang="hu-HU" altLang="hu-HU" sz="1600" dirty="0">
                    <a:cs typeface="Arial" panose="020B0604020202020204" pitchFamily="34" charset="0"/>
                  </a:rPr>
                  <a:t>–</a:t>
                </a:r>
                <a:r>
                  <a:rPr lang="hu-HU" altLang="hu-HU" sz="1600" dirty="0"/>
                  <a:t>OH</a:t>
                </a:r>
                <a:endParaRPr lang="hu-HU" altLang="hu-HU" sz="1600" baseline="30000" dirty="0"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192" name="Text Box 10">
                <a:extLst>
                  <a:ext uri="{FF2B5EF4-FFF2-40B4-BE49-F238E27FC236}">
                    <a16:creationId xmlns:a16="http://schemas.microsoft.com/office/drawing/2014/main" id="{DF868B06-8A3F-4BBC-A6E2-724977727C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4" y="1399"/>
                <a:ext cx="20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e-IL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װ</a:t>
                </a:r>
                <a:endParaRPr lang="hu-HU" altLang="hu-HU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193" name="Text Box 11">
                <a:extLst>
                  <a:ext uri="{FF2B5EF4-FFF2-40B4-BE49-F238E27FC236}">
                    <a16:creationId xmlns:a16="http://schemas.microsoft.com/office/drawing/2014/main" id="{2A503F1F-2C14-4A7E-B738-D51D70AEC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5" y="1203"/>
                <a:ext cx="20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e-IL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װ</a:t>
                </a:r>
                <a:endParaRPr lang="hu-HU" altLang="hu-HU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194" name="Text Box 12">
                <a:extLst>
                  <a:ext uri="{FF2B5EF4-FFF2-40B4-BE49-F238E27FC236}">
                    <a16:creationId xmlns:a16="http://schemas.microsoft.com/office/drawing/2014/main" id="{4B4CE9F4-ECA0-483D-A83E-1BD6CE0EF2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7" y="1112"/>
                <a:ext cx="25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u-HU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</a:t>
                </a:r>
                <a:endParaRPr lang="hu-HU" altLang="hu-HU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190" name="Text Box 13">
              <a:extLst>
                <a:ext uri="{FF2B5EF4-FFF2-40B4-BE49-F238E27FC236}">
                  <a16:creationId xmlns:a16="http://schemas.microsoft.com/office/drawing/2014/main" id="{C404038B-6A64-40C6-8055-499DD0F84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1512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grpSp>
        <p:nvGrpSpPr>
          <p:cNvPr id="195" name="Group 14">
            <a:extLst>
              <a:ext uri="{FF2B5EF4-FFF2-40B4-BE49-F238E27FC236}">
                <a16:creationId xmlns:a16="http://schemas.microsoft.com/office/drawing/2014/main" id="{BD7658C9-275A-48FD-8FDA-ABFA199E1F48}"/>
              </a:ext>
            </a:extLst>
          </p:cNvPr>
          <p:cNvGrpSpPr>
            <a:grpSpLocks/>
          </p:cNvGrpSpPr>
          <p:nvPr/>
        </p:nvGrpSpPr>
        <p:grpSpPr bwMode="auto">
          <a:xfrm>
            <a:off x="5491078" y="2735488"/>
            <a:ext cx="1309687" cy="992188"/>
            <a:chOff x="2857" y="1116"/>
            <a:chExt cx="825" cy="625"/>
          </a:xfrm>
        </p:grpSpPr>
        <p:sp>
          <p:nvSpPr>
            <p:cNvPr id="196" name="Text Box 15">
              <a:extLst>
                <a:ext uri="{FF2B5EF4-FFF2-40B4-BE49-F238E27FC236}">
                  <a16:creationId xmlns:a16="http://schemas.microsoft.com/office/drawing/2014/main" id="{A9A67CDB-C6B8-4A56-B8DA-6846510FD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1318"/>
              <a:ext cx="82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O=</a:t>
              </a:r>
              <a:r>
                <a:rPr lang="hu-HU" altLang="hu-HU" sz="1600" dirty="0"/>
                <a:t>Cl</a:t>
              </a:r>
              <a:r>
                <a:rPr lang="hu-HU" altLang="hu-HU" sz="1600" dirty="0">
                  <a:cs typeface="Arial" panose="020B0604020202020204" pitchFamily="34" charset="0"/>
                </a:rPr>
                <a:t>–</a:t>
              </a:r>
              <a:r>
                <a:rPr lang="hu-HU" altLang="hu-HU" sz="1600" dirty="0"/>
                <a:t>OH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197" name="Text Box 16">
              <a:extLst>
                <a:ext uri="{FF2B5EF4-FFF2-40B4-BE49-F238E27FC236}">
                  <a16:creationId xmlns:a16="http://schemas.microsoft.com/office/drawing/2014/main" id="{50633D4D-9302-43E0-9801-D2D4A9F4A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1411"/>
              <a:ext cx="2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װ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198" name="Text Box 17">
              <a:extLst>
                <a:ext uri="{FF2B5EF4-FFF2-40B4-BE49-F238E27FC236}">
                  <a16:creationId xmlns:a16="http://schemas.microsoft.com/office/drawing/2014/main" id="{53F2DF80-63B8-49BC-9E77-AE486AC3E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" y="1210"/>
              <a:ext cx="2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װ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199" name="Text Box 18">
              <a:extLst>
                <a:ext uri="{FF2B5EF4-FFF2-40B4-BE49-F238E27FC236}">
                  <a16:creationId xmlns:a16="http://schemas.microsoft.com/office/drawing/2014/main" id="{FB149512-CB34-4FA1-A623-5CC66CB1A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" y="1514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00" name="Text Box 19">
              <a:extLst>
                <a:ext uri="{FF2B5EF4-FFF2-40B4-BE49-F238E27FC236}">
                  <a16:creationId xmlns:a16="http://schemas.microsoft.com/office/drawing/2014/main" id="{DD06E0EC-AA55-485E-8826-72629C290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1116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sp>
        <p:nvSpPr>
          <p:cNvPr id="201" name="Text Box 20">
            <a:extLst>
              <a:ext uri="{FF2B5EF4-FFF2-40B4-BE49-F238E27FC236}">
                <a16:creationId xmlns:a16="http://schemas.microsoft.com/office/drawing/2014/main" id="{48CFB4F3-8C23-4A34-A182-35F4D51F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61" y="4138755"/>
            <a:ext cx="792163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/>
              <a:t>m = 2</a:t>
            </a:r>
            <a:endParaRPr lang="hu-HU" altLang="hu-HU" sz="16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202" name="Text Box 21">
            <a:extLst>
              <a:ext uri="{FF2B5EF4-FFF2-40B4-BE49-F238E27FC236}">
                <a16:creationId xmlns:a16="http://schemas.microsoft.com/office/drawing/2014/main" id="{5D22F321-0E46-4736-91F3-60EBB268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648" y="4129230"/>
            <a:ext cx="1733550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/>
              <a:t>erős sav</a:t>
            </a:r>
            <a:endParaRPr lang="hu-HU" altLang="hu-HU" sz="16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pSp>
        <p:nvGrpSpPr>
          <p:cNvPr id="203" name="Group 22">
            <a:extLst>
              <a:ext uri="{FF2B5EF4-FFF2-40B4-BE49-F238E27FC236}">
                <a16:creationId xmlns:a16="http://schemas.microsoft.com/office/drawing/2014/main" id="{A2E92931-018A-4FAB-8982-DEB38E55F286}"/>
              </a:ext>
            </a:extLst>
          </p:cNvPr>
          <p:cNvGrpSpPr>
            <a:grpSpLocks/>
          </p:cNvGrpSpPr>
          <p:nvPr/>
        </p:nvGrpSpPr>
        <p:grpSpPr bwMode="auto">
          <a:xfrm>
            <a:off x="3824585" y="3724419"/>
            <a:ext cx="1309688" cy="1028700"/>
            <a:chOff x="1828" y="1905"/>
            <a:chExt cx="825" cy="648"/>
          </a:xfrm>
        </p:grpSpPr>
        <p:sp>
          <p:nvSpPr>
            <p:cNvPr id="204" name="Text Box 23">
              <a:extLst>
                <a:ext uri="{FF2B5EF4-FFF2-40B4-BE49-F238E27FC236}">
                  <a16:creationId xmlns:a16="http://schemas.microsoft.com/office/drawing/2014/main" id="{561265D1-6CAD-47EA-9001-5CF8C10F7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" y="2326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grpSp>
          <p:nvGrpSpPr>
            <p:cNvPr id="205" name="Group 24">
              <a:extLst>
                <a:ext uri="{FF2B5EF4-FFF2-40B4-BE49-F238E27FC236}">
                  <a16:creationId xmlns:a16="http://schemas.microsoft.com/office/drawing/2014/main" id="{0B7146A7-73FC-435B-9118-9FDF46AAA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" y="1905"/>
              <a:ext cx="825" cy="533"/>
              <a:chOff x="1828" y="1905"/>
              <a:chExt cx="825" cy="533"/>
            </a:xfrm>
          </p:grpSpPr>
          <p:sp>
            <p:nvSpPr>
              <p:cNvPr id="206" name="Text Box 25">
                <a:extLst>
                  <a:ext uri="{FF2B5EF4-FFF2-40B4-BE49-F238E27FC236}">
                    <a16:creationId xmlns:a16="http://schemas.microsoft.com/office/drawing/2014/main" id="{17C38DCA-201E-4031-97B3-EED77DA91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8" y="2128"/>
                <a:ext cx="825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u-HU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O=</a:t>
                </a:r>
                <a:r>
                  <a:rPr lang="hu-HU" altLang="hu-HU" sz="1600" dirty="0"/>
                  <a:t>S</a:t>
                </a:r>
                <a:r>
                  <a:rPr lang="hu-HU" altLang="hu-HU" sz="1600" dirty="0">
                    <a:cs typeface="Arial" panose="020B0604020202020204" pitchFamily="34" charset="0"/>
                  </a:rPr>
                  <a:t>–</a:t>
                </a:r>
                <a:r>
                  <a:rPr lang="hu-HU" altLang="hu-HU" sz="1600" dirty="0"/>
                  <a:t>OH</a:t>
                </a:r>
              </a:p>
            </p:txBody>
          </p:sp>
          <p:sp>
            <p:nvSpPr>
              <p:cNvPr id="207" name="Text Box 26">
                <a:extLst>
                  <a:ext uri="{FF2B5EF4-FFF2-40B4-BE49-F238E27FC236}">
                    <a16:creationId xmlns:a16="http://schemas.microsoft.com/office/drawing/2014/main" id="{467DC4E2-CD89-47FE-81D2-D895243DD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" y="2211"/>
                <a:ext cx="20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e-IL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װ</a:t>
                </a:r>
                <a:endParaRPr lang="hu-HU" altLang="hu-HU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208" name="Text Box 27">
                <a:extLst>
                  <a:ext uri="{FF2B5EF4-FFF2-40B4-BE49-F238E27FC236}">
                    <a16:creationId xmlns:a16="http://schemas.microsoft.com/office/drawing/2014/main" id="{1E6745E1-7891-479C-8D81-20675B0C4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6" y="1992"/>
                <a:ext cx="20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e-IL" altLang="hu-HU" sz="1600" dirty="0">
                    <a:cs typeface="Arial" panose="020B0604020202020204" pitchFamily="34" charset="0"/>
                  </a:rPr>
                  <a:t>ן</a:t>
                </a:r>
                <a:endParaRPr lang="hu-HU" altLang="hu-HU" sz="1600" baseline="30000" dirty="0"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209" name="Text Box 28">
                <a:extLst>
                  <a:ext uri="{FF2B5EF4-FFF2-40B4-BE49-F238E27FC236}">
                    <a16:creationId xmlns:a16="http://schemas.microsoft.com/office/drawing/2014/main" id="{4D36448D-6FE9-410A-9A71-3D6F1DEB0A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3" y="1905"/>
                <a:ext cx="395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u-HU" altLang="hu-HU" sz="1600"/>
                  <a:t>OH</a:t>
                </a:r>
                <a:endParaRPr lang="hu-HU" altLang="hu-HU" sz="1600" baseline="30000"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</p:grpSp>
      </p:grpSp>
      <p:grpSp>
        <p:nvGrpSpPr>
          <p:cNvPr id="210" name="Group 29">
            <a:extLst>
              <a:ext uri="{FF2B5EF4-FFF2-40B4-BE49-F238E27FC236}">
                <a16:creationId xmlns:a16="http://schemas.microsoft.com/office/drawing/2014/main" id="{0626EFFD-15E0-420B-8931-A0AAF3222996}"/>
              </a:ext>
            </a:extLst>
          </p:cNvPr>
          <p:cNvGrpSpPr>
            <a:grpSpLocks/>
          </p:cNvGrpSpPr>
          <p:nvPr/>
        </p:nvGrpSpPr>
        <p:grpSpPr bwMode="auto">
          <a:xfrm>
            <a:off x="5458124" y="4030805"/>
            <a:ext cx="1309687" cy="747713"/>
            <a:chOff x="2857" y="2098"/>
            <a:chExt cx="825" cy="471"/>
          </a:xfrm>
        </p:grpSpPr>
        <p:sp>
          <p:nvSpPr>
            <p:cNvPr id="211" name="Text Box 30">
              <a:extLst>
                <a:ext uri="{FF2B5EF4-FFF2-40B4-BE49-F238E27FC236}">
                  <a16:creationId xmlns:a16="http://schemas.microsoft.com/office/drawing/2014/main" id="{7258251A-C17B-4D2A-BFD9-CAB861203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2134"/>
              <a:ext cx="82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O=</a:t>
              </a:r>
              <a:r>
                <a:rPr lang="hu-HU" altLang="hu-HU" sz="1600" dirty="0"/>
                <a:t>Cl</a:t>
              </a:r>
              <a:r>
                <a:rPr lang="hu-HU" altLang="hu-HU" sz="1600" dirty="0">
                  <a:cs typeface="Arial" panose="020B0604020202020204" pitchFamily="34" charset="0"/>
                </a:rPr>
                <a:t>–</a:t>
              </a:r>
              <a:r>
                <a:rPr lang="hu-HU" altLang="hu-HU" sz="1600" dirty="0"/>
                <a:t>OH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12" name="Text Box 31">
              <a:extLst>
                <a:ext uri="{FF2B5EF4-FFF2-40B4-BE49-F238E27FC236}">
                  <a16:creationId xmlns:a16="http://schemas.microsoft.com/office/drawing/2014/main" id="{696959BF-DEA1-4528-B0AD-872FEA224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227"/>
              <a:ext cx="2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װ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13" name="Text Box 32">
              <a:extLst>
                <a:ext uri="{FF2B5EF4-FFF2-40B4-BE49-F238E27FC236}">
                  <a16:creationId xmlns:a16="http://schemas.microsoft.com/office/drawing/2014/main" id="{805C7C46-9216-4FA7-BA5F-41999C9E4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" y="2342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14" name="Text Box 33">
              <a:extLst>
                <a:ext uri="{FF2B5EF4-FFF2-40B4-BE49-F238E27FC236}">
                  <a16:creationId xmlns:a16="http://schemas.microsoft.com/office/drawing/2014/main" id="{D57A26FE-E559-440D-A26B-A7133C112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096" y="2046"/>
              <a:ext cx="14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ym typeface="Symbol" panose="05050102010706020507" pitchFamily="18" charset="2"/>
                </a:rPr>
                <a:t>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grpSp>
        <p:nvGrpSpPr>
          <p:cNvPr id="215" name="Group 34">
            <a:extLst>
              <a:ext uri="{FF2B5EF4-FFF2-40B4-BE49-F238E27FC236}">
                <a16:creationId xmlns:a16="http://schemas.microsoft.com/office/drawing/2014/main" id="{BAF33869-9D91-48BB-82D6-E1E0CEC46739}"/>
              </a:ext>
            </a:extLst>
          </p:cNvPr>
          <p:cNvGrpSpPr>
            <a:grpSpLocks/>
          </p:cNvGrpSpPr>
          <p:nvPr/>
        </p:nvGrpSpPr>
        <p:grpSpPr bwMode="auto">
          <a:xfrm>
            <a:off x="6993235" y="4076848"/>
            <a:ext cx="1309688" cy="674688"/>
            <a:chOff x="3824" y="2127"/>
            <a:chExt cx="825" cy="425"/>
          </a:xfrm>
        </p:grpSpPr>
        <p:sp>
          <p:nvSpPr>
            <p:cNvPr id="216" name="Text Box 35">
              <a:extLst>
                <a:ext uri="{FF2B5EF4-FFF2-40B4-BE49-F238E27FC236}">
                  <a16:creationId xmlns:a16="http://schemas.microsoft.com/office/drawing/2014/main" id="{64C2CEC4-AEF9-4AA4-9D77-8C5536C33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2127"/>
              <a:ext cx="82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O=</a:t>
              </a:r>
              <a:r>
                <a:rPr lang="hu-HU" altLang="hu-HU" sz="1600" dirty="0"/>
                <a:t>N</a:t>
              </a:r>
              <a:r>
                <a:rPr lang="hu-HU" altLang="hu-HU" sz="1600" dirty="0">
                  <a:cs typeface="Arial" panose="020B0604020202020204" pitchFamily="34" charset="0"/>
                </a:rPr>
                <a:t>–</a:t>
              </a:r>
              <a:r>
                <a:rPr lang="hu-HU" altLang="hu-HU" sz="1600" dirty="0"/>
                <a:t>OH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17" name="Text Box 36">
              <a:extLst>
                <a:ext uri="{FF2B5EF4-FFF2-40B4-BE49-F238E27FC236}">
                  <a16:creationId xmlns:a16="http://schemas.microsoft.com/office/drawing/2014/main" id="{B8952940-4960-46A1-9CE2-A91345BF7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" y="2220"/>
              <a:ext cx="2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װ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18" name="Text Box 37">
              <a:extLst>
                <a:ext uri="{FF2B5EF4-FFF2-40B4-BE49-F238E27FC236}">
                  <a16:creationId xmlns:a16="http://schemas.microsoft.com/office/drawing/2014/main" id="{A1B1A967-3B31-444A-AE0A-E83E6DEEA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" y="2325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sp>
        <p:nvSpPr>
          <p:cNvPr id="219" name="Text Box 38">
            <a:extLst>
              <a:ext uri="{FF2B5EF4-FFF2-40B4-BE49-F238E27FC236}">
                <a16:creationId xmlns:a16="http://schemas.microsoft.com/office/drawing/2014/main" id="{79C73C26-A03C-4C99-8260-7BCF9236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72" y="5137587"/>
            <a:ext cx="792163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/>
              <a:t>m = 1</a:t>
            </a:r>
            <a:endParaRPr lang="hu-HU" altLang="hu-HU" sz="16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220" name="Text Box 39">
            <a:extLst>
              <a:ext uri="{FF2B5EF4-FFF2-40B4-BE49-F238E27FC236}">
                <a16:creationId xmlns:a16="http://schemas.microsoft.com/office/drawing/2014/main" id="{1EDCA673-C1C5-4441-9CDD-C80CD8390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59" y="5128062"/>
            <a:ext cx="1733550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/>
              <a:t>gyenge sav</a:t>
            </a:r>
            <a:endParaRPr lang="hu-HU" altLang="hu-HU" sz="16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pSp>
        <p:nvGrpSpPr>
          <p:cNvPr id="221" name="Group 40">
            <a:extLst>
              <a:ext uri="{FF2B5EF4-FFF2-40B4-BE49-F238E27FC236}">
                <a16:creationId xmlns:a16="http://schemas.microsoft.com/office/drawing/2014/main" id="{719E767D-5E7D-4434-80EB-0E0CB31E7124}"/>
              </a:ext>
            </a:extLst>
          </p:cNvPr>
          <p:cNvGrpSpPr>
            <a:grpSpLocks/>
          </p:cNvGrpSpPr>
          <p:nvPr/>
        </p:nvGrpSpPr>
        <p:grpSpPr bwMode="auto">
          <a:xfrm>
            <a:off x="5416935" y="5037600"/>
            <a:ext cx="1309687" cy="496890"/>
            <a:chOff x="2857" y="2919"/>
            <a:chExt cx="825" cy="313"/>
          </a:xfrm>
        </p:grpSpPr>
        <p:sp>
          <p:nvSpPr>
            <p:cNvPr id="222" name="Text Box 41">
              <a:extLst>
                <a:ext uri="{FF2B5EF4-FFF2-40B4-BE49-F238E27FC236}">
                  <a16:creationId xmlns:a16="http://schemas.microsoft.com/office/drawing/2014/main" id="{7FCC6AEE-8E65-480A-850C-19C18A10A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2960"/>
              <a:ext cx="82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O=</a:t>
              </a:r>
              <a:r>
                <a:rPr lang="hu-HU" altLang="hu-HU" sz="1600" dirty="0"/>
                <a:t>Cl</a:t>
              </a:r>
              <a:r>
                <a:rPr lang="hu-HU" altLang="hu-HU" sz="1600" dirty="0">
                  <a:cs typeface="Arial" panose="020B0604020202020204" pitchFamily="34" charset="0"/>
                </a:rPr>
                <a:t>–</a:t>
              </a:r>
              <a:r>
                <a:rPr lang="hu-HU" altLang="hu-HU" sz="1600" dirty="0"/>
                <a:t>OH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23" name="Text Box 42">
              <a:extLst>
                <a:ext uri="{FF2B5EF4-FFF2-40B4-BE49-F238E27FC236}">
                  <a16:creationId xmlns:a16="http://schemas.microsoft.com/office/drawing/2014/main" id="{80725F60-C7CC-4F9D-8E07-679F6B651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090" y="2867"/>
              <a:ext cx="14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ym typeface="Symbol" panose="05050102010706020507" pitchFamily="18" charset="2"/>
                </a:rPr>
                <a:t>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24" name="Text Box 43">
              <a:extLst>
                <a:ext uri="{FF2B5EF4-FFF2-40B4-BE49-F238E27FC236}">
                  <a16:creationId xmlns:a16="http://schemas.microsoft.com/office/drawing/2014/main" id="{4682508C-3C74-4EBC-A29F-C0EC1B577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101" y="3037"/>
              <a:ext cx="14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dirty="0">
                  <a:sym typeface="Symbol" panose="05050102010706020507" pitchFamily="18" charset="2"/>
                </a:rPr>
                <a:t></a:t>
              </a:r>
              <a:endParaRPr lang="hu-HU" altLang="hu-HU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grpSp>
        <p:nvGrpSpPr>
          <p:cNvPr id="225" name="Group 44">
            <a:extLst>
              <a:ext uri="{FF2B5EF4-FFF2-40B4-BE49-F238E27FC236}">
                <a16:creationId xmlns:a16="http://schemas.microsoft.com/office/drawing/2014/main" id="{69DCB206-9A69-4D7B-8DA6-C81348DD8FCF}"/>
              </a:ext>
            </a:extLst>
          </p:cNvPr>
          <p:cNvGrpSpPr>
            <a:grpSpLocks/>
          </p:cNvGrpSpPr>
          <p:nvPr/>
        </p:nvGrpSpPr>
        <p:grpSpPr bwMode="auto">
          <a:xfrm>
            <a:off x="6880610" y="5112185"/>
            <a:ext cx="1309687" cy="682625"/>
            <a:chOff x="3779" y="2966"/>
            <a:chExt cx="825" cy="430"/>
          </a:xfrm>
        </p:grpSpPr>
        <p:grpSp>
          <p:nvGrpSpPr>
            <p:cNvPr id="226" name="Group 45">
              <a:extLst>
                <a:ext uri="{FF2B5EF4-FFF2-40B4-BE49-F238E27FC236}">
                  <a16:creationId xmlns:a16="http://schemas.microsoft.com/office/drawing/2014/main" id="{2BF8FED7-05A9-43EA-897A-FE422474A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" y="2966"/>
              <a:ext cx="825" cy="315"/>
              <a:chOff x="3779" y="2966"/>
              <a:chExt cx="825" cy="315"/>
            </a:xfrm>
          </p:grpSpPr>
          <p:sp>
            <p:nvSpPr>
              <p:cNvPr id="228" name="Text Box 46">
                <a:extLst>
                  <a:ext uri="{FF2B5EF4-FFF2-40B4-BE49-F238E27FC236}">
                    <a16:creationId xmlns:a16="http://schemas.microsoft.com/office/drawing/2014/main" id="{647D70CF-F970-4342-AAF1-AD83A05A38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9" y="2966"/>
                <a:ext cx="825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u-HU" altLang="hu-HU" sz="1600"/>
                  <a:t>HO–C</a:t>
                </a:r>
                <a:r>
                  <a:rPr lang="hu-HU" altLang="hu-HU" sz="1600">
                    <a:cs typeface="Arial" panose="020B0604020202020204" pitchFamily="34" charset="0"/>
                  </a:rPr>
                  <a:t>–</a:t>
                </a:r>
                <a:r>
                  <a:rPr lang="hu-HU" altLang="hu-HU" sz="1600"/>
                  <a:t>OH</a:t>
                </a:r>
              </a:p>
            </p:txBody>
          </p:sp>
          <p:sp>
            <p:nvSpPr>
              <p:cNvPr id="229" name="Text Box 47">
                <a:extLst>
                  <a:ext uri="{FF2B5EF4-FFF2-40B4-BE49-F238E27FC236}">
                    <a16:creationId xmlns:a16="http://schemas.microsoft.com/office/drawing/2014/main" id="{C866C3AD-E01F-42E7-8A80-ADA7B6AFC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5" y="3054"/>
                <a:ext cx="20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e-IL" altLang="hu-HU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װ</a:t>
                </a:r>
                <a:endParaRPr lang="hu-HU" altLang="hu-HU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227" name="Text Box 48">
              <a:extLst>
                <a:ext uri="{FF2B5EF4-FFF2-40B4-BE49-F238E27FC236}">
                  <a16:creationId xmlns:a16="http://schemas.microsoft.com/office/drawing/2014/main" id="{ADABE37A-A8C5-48D5-97AD-BF6554544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" y="3169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grpSp>
        <p:nvGrpSpPr>
          <p:cNvPr id="230" name="Group 49">
            <a:extLst>
              <a:ext uri="{FF2B5EF4-FFF2-40B4-BE49-F238E27FC236}">
                <a16:creationId xmlns:a16="http://schemas.microsoft.com/office/drawing/2014/main" id="{3FEB4A4D-8E98-4124-B994-C112942394DC}"/>
              </a:ext>
            </a:extLst>
          </p:cNvPr>
          <p:cNvGrpSpPr>
            <a:grpSpLocks/>
          </p:cNvGrpSpPr>
          <p:nvPr/>
        </p:nvGrpSpPr>
        <p:grpSpPr bwMode="auto">
          <a:xfrm>
            <a:off x="3783396" y="4751833"/>
            <a:ext cx="1309688" cy="788989"/>
            <a:chOff x="1828" y="2739"/>
            <a:chExt cx="825" cy="497"/>
          </a:xfrm>
        </p:grpSpPr>
        <p:sp>
          <p:nvSpPr>
            <p:cNvPr id="231" name="Text Box 50">
              <a:extLst>
                <a:ext uri="{FF2B5EF4-FFF2-40B4-BE49-F238E27FC236}">
                  <a16:creationId xmlns:a16="http://schemas.microsoft.com/office/drawing/2014/main" id="{53847840-A181-4DC7-ACC9-D04C4B0D0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" y="2967"/>
              <a:ext cx="82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O=</a:t>
              </a:r>
              <a:r>
                <a:rPr lang="hu-HU" altLang="hu-HU" sz="1600" dirty="0"/>
                <a:t>S</a:t>
              </a:r>
              <a:r>
                <a:rPr lang="hu-HU" altLang="hu-HU" sz="1600" dirty="0">
                  <a:cs typeface="Arial" panose="020B0604020202020204" pitchFamily="34" charset="0"/>
                </a:rPr>
                <a:t>–</a:t>
              </a:r>
              <a:r>
                <a:rPr lang="hu-HU" altLang="hu-HU" sz="1600" dirty="0"/>
                <a:t>OH</a:t>
              </a:r>
              <a:endParaRPr lang="hu-HU" altLang="hu-HU" dirty="0"/>
            </a:p>
          </p:txBody>
        </p:sp>
        <p:sp>
          <p:nvSpPr>
            <p:cNvPr id="232" name="Text Box 51">
              <a:extLst>
                <a:ext uri="{FF2B5EF4-FFF2-40B4-BE49-F238E27FC236}">
                  <a16:creationId xmlns:a16="http://schemas.microsoft.com/office/drawing/2014/main" id="{F1461E09-5601-46CB-9DAD-698ECC747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" y="2826"/>
              <a:ext cx="2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cs typeface="Arial" panose="020B0604020202020204" pitchFamily="34" charset="0"/>
                </a:rPr>
                <a:t>ן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33" name="Text Box 52">
              <a:extLst>
                <a:ext uri="{FF2B5EF4-FFF2-40B4-BE49-F238E27FC236}">
                  <a16:creationId xmlns:a16="http://schemas.microsoft.com/office/drawing/2014/main" id="{98CFA396-22D5-4F3F-AAEE-F467066A2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3" y="2739"/>
              <a:ext cx="39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/>
                <a:t>OH</a:t>
              </a:r>
              <a:endParaRPr lang="hu-HU" altLang="hu-HU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34" name="Text Box 53">
              <a:extLst>
                <a:ext uri="{FF2B5EF4-FFF2-40B4-BE49-F238E27FC236}">
                  <a16:creationId xmlns:a16="http://schemas.microsoft.com/office/drawing/2014/main" id="{0E853906-78A2-4A09-BED5-C1F67029B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060" y="3041"/>
              <a:ext cx="14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dirty="0">
                  <a:sym typeface="Symbol" panose="05050102010706020507" pitchFamily="18" charset="2"/>
                </a:rPr>
                <a:t></a:t>
              </a:r>
              <a:endParaRPr lang="hu-HU" altLang="hu-HU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grpSp>
        <p:nvGrpSpPr>
          <p:cNvPr id="235" name="Group 54">
            <a:extLst>
              <a:ext uri="{FF2B5EF4-FFF2-40B4-BE49-F238E27FC236}">
                <a16:creationId xmlns:a16="http://schemas.microsoft.com/office/drawing/2014/main" id="{1C2B48E9-5F01-4B4E-B37C-E88FCB551F1A}"/>
              </a:ext>
            </a:extLst>
          </p:cNvPr>
          <p:cNvGrpSpPr>
            <a:grpSpLocks/>
          </p:cNvGrpSpPr>
          <p:nvPr/>
        </p:nvGrpSpPr>
        <p:grpSpPr bwMode="auto">
          <a:xfrm>
            <a:off x="8622097" y="5112188"/>
            <a:ext cx="1439863" cy="690563"/>
            <a:chOff x="4876" y="2966"/>
            <a:chExt cx="907" cy="435"/>
          </a:xfrm>
        </p:grpSpPr>
        <p:sp>
          <p:nvSpPr>
            <p:cNvPr id="236" name="Text Box 55">
              <a:extLst>
                <a:ext uri="{FF2B5EF4-FFF2-40B4-BE49-F238E27FC236}">
                  <a16:creationId xmlns:a16="http://schemas.microsoft.com/office/drawing/2014/main" id="{21B28F50-74B9-4C20-B23F-9E8506F7B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966"/>
              <a:ext cx="90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/>
                <a:t>HO–</a:t>
              </a:r>
              <a:r>
                <a:rPr lang="hu-HU" altLang="hu-HU" sz="1600" dirty="0" err="1"/>
                <a:t>Si</a:t>
              </a:r>
              <a:r>
                <a:rPr lang="hu-HU" altLang="hu-HU" sz="1600" dirty="0">
                  <a:cs typeface="Arial" panose="020B0604020202020204" pitchFamily="34" charset="0"/>
                </a:rPr>
                <a:t>–</a:t>
              </a:r>
              <a:r>
                <a:rPr lang="hu-HU" altLang="hu-HU" sz="1600" dirty="0"/>
                <a:t>OH</a:t>
              </a:r>
            </a:p>
          </p:txBody>
        </p:sp>
        <p:sp>
          <p:nvSpPr>
            <p:cNvPr id="237" name="Text Box 56">
              <a:extLst>
                <a:ext uri="{FF2B5EF4-FFF2-40B4-BE49-F238E27FC236}">
                  <a16:creationId xmlns:a16="http://schemas.microsoft.com/office/drawing/2014/main" id="{37EE7832-90AE-45B7-B622-F74F011B9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" y="3064"/>
              <a:ext cx="2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װ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38" name="Text Box 57">
              <a:extLst>
                <a:ext uri="{FF2B5EF4-FFF2-40B4-BE49-F238E27FC236}">
                  <a16:creationId xmlns:a16="http://schemas.microsoft.com/office/drawing/2014/main" id="{7EDBB51C-488A-421E-8428-7D4CA296E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0" y="3174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sp>
        <p:nvSpPr>
          <p:cNvPr id="239" name="Text Box 58">
            <a:extLst>
              <a:ext uri="{FF2B5EF4-FFF2-40B4-BE49-F238E27FC236}">
                <a16:creationId xmlns:a16="http://schemas.microsoft.com/office/drawing/2014/main" id="{EBB55241-1EE8-4553-B54F-4FF44403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611" y="6256899"/>
            <a:ext cx="792163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/>
              <a:t>m = 0</a:t>
            </a:r>
            <a:endParaRPr lang="hu-HU" altLang="hu-HU" sz="16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240" name="Text Box 59">
            <a:extLst>
              <a:ext uri="{FF2B5EF4-FFF2-40B4-BE49-F238E27FC236}">
                <a16:creationId xmlns:a16="http://schemas.microsoft.com/office/drawing/2014/main" id="{63DCD9B2-9492-40B6-BE86-97B157E21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698" y="6247374"/>
            <a:ext cx="2081212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/>
              <a:t>igen gyenge sav</a:t>
            </a:r>
            <a:endParaRPr lang="hu-HU" altLang="hu-HU" sz="16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pSp>
        <p:nvGrpSpPr>
          <p:cNvPr id="241" name="Group 60">
            <a:extLst>
              <a:ext uri="{FF2B5EF4-FFF2-40B4-BE49-F238E27FC236}">
                <a16:creationId xmlns:a16="http://schemas.microsoft.com/office/drawing/2014/main" id="{0F11A223-AFE9-4ABE-9E5D-8AFB2E13993C}"/>
              </a:ext>
            </a:extLst>
          </p:cNvPr>
          <p:cNvGrpSpPr>
            <a:grpSpLocks/>
          </p:cNvGrpSpPr>
          <p:nvPr/>
        </p:nvGrpSpPr>
        <p:grpSpPr bwMode="auto">
          <a:xfrm>
            <a:off x="5690288" y="6145782"/>
            <a:ext cx="1368425" cy="500063"/>
            <a:chOff x="3024" y="3752"/>
            <a:chExt cx="862" cy="315"/>
          </a:xfrm>
        </p:grpSpPr>
        <p:sp>
          <p:nvSpPr>
            <p:cNvPr id="242" name="Text Box 61">
              <a:extLst>
                <a:ext uri="{FF2B5EF4-FFF2-40B4-BE49-F238E27FC236}">
                  <a16:creationId xmlns:a16="http://schemas.microsoft.com/office/drawing/2014/main" id="{C4423299-0E20-40F6-AF6B-E1533B99D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793"/>
              <a:ext cx="82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/>
                <a:t>Cl</a:t>
              </a:r>
              <a:r>
                <a:rPr lang="hu-HU" altLang="hu-HU" sz="1600" dirty="0">
                  <a:cs typeface="Arial" panose="020B0604020202020204" pitchFamily="34" charset="0"/>
                </a:rPr>
                <a:t>–</a:t>
              </a:r>
              <a:r>
                <a:rPr lang="hu-HU" altLang="hu-HU" sz="1600" dirty="0"/>
                <a:t>OH</a:t>
              </a:r>
              <a:endParaRPr lang="hu-HU" altLang="hu-HU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43" name="Text Box 62">
              <a:extLst>
                <a:ext uri="{FF2B5EF4-FFF2-40B4-BE49-F238E27FC236}">
                  <a16:creationId xmlns:a16="http://schemas.microsoft.com/office/drawing/2014/main" id="{8D9227AE-864F-484D-8D02-37D379D20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130" y="3711"/>
              <a:ext cx="14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ym typeface="Symbol" panose="05050102010706020507" pitchFamily="18" charset="2"/>
                </a:rPr>
                <a:t>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44" name="Text Box 63">
              <a:extLst>
                <a:ext uri="{FF2B5EF4-FFF2-40B4-BE49-F238E27FC236}">
                  <a16:creationId xmlns:a16="http://schemas.microsoft.com/office/drawing/2014/main" id="{FEC7CD11-34B1-4C1D-AC2F-2843417B9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126" y="3883"/>
              <a:ext cx="14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>
                  <a:sym typeface="Symbol" panose="05050102010706020507" pitchFamily="18" charset="2"/>
                </a:rPr>
                <a:t></a:t>
              </a:r>
              <a:endParaRPr lang="hu-HU" altLang="hu-HU" sz="1600" baseline="3000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45" name="Text Box 64">
              <a:extLst>
                <a:ext uri="{FF2B5EF4-FFF2-40B4-BE49-F238E27FC236}">
                  <a16:creationId xmlns:a16="http://schemas.microsoft.com/office/drawing/2014/main" id="{EEE0EC6B-B50B-458E-9249-733C53AFA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772"/>
              <a:ext cx="14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ym typeface="Symbol" panose="05050102010706020507" pitchFamily="18" charset="2"/>
                </a:rPr>
                <a:t>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grpSp>
        <p:nvGrpSpPr>
          <p:cNvPr id="246" name="Group 65">
            <a:extLst>
              <a:ext uri="{FF2B5EF4-FFF2-40B4-BE49-F238E27FC236}">
                <a16:creationId xmlns:a16="http://schemas.microsoft.com/office/drawing/2014/main" id="{0BCF7070-35C8-4990-9474-61DA07641922}"/>
              </a:ext>
            </a:extLst>
          </p:cNvPr>
          <p:cNvGrpSpPr>
            <a:grpSpLocks/>
          </p:cNvGrpSpPr>
          <p:nvPr/>
        </p:nvGrpSpPr>
        <p:grpSpPr bwMode="auto">
          <a:xfrm>
            <a:off x="6888849" y="5818750"/>
            <a:ext cx="1309687" cy="752475"/>
            <a:chOff x="3779" y="3546"/>
            <a:chExt cx="825" cy="474"/>
          </a:xfrm>
        </p:grpSpPr>
        <p:sp>
          <p:nvSpPr>
            <p:cNvPr id="247" name="Text Box 66">
              <a:extLst>
                <a:ext uri="{FF2B5EF4-FFF2-40B4-BE49-F238E27FC236}">
                  <a16:creationId xmlns:a16="http://schemas.microsoft.com/office/drawing/2014/main" id="{FC56CBC0-4B41-492D-AD6C-F1D92843C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" y="3793"/>
              <a:ext cx="82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/>
                <a:t>HO–B</a:t>
              </a:r>
              <a:r>
                <a:rPr lang="hu-HU" altLang="hu-HU" sz="1600">
                  <a:cs typeface="Arial" panose="020B0604020202020204" pitchFamily="34" charset="0"/>
                </a:rPr>
                <a:t>–</a:t>
              </a:r>
              <a:r>
                <a:rPr lang="hu-HU" altLang="hu-HU" sz="1600"/>
                <a:t>OH</a:t>
              </a:r>
            </a:p>
          </p:txBody>
        </p:sp>
        <p:sp>
          <p:nvSpPr>
            <p:cNvPr id="248" name="Text Box 67">
              <a:extLst>
                <a:ext uri="{FF2B5EF4-FFF2-40B4-BE49-F238E27FC236}">
                  <a16:creationId xmlns:a16="http://schemas.microsoft.com/office/drawing/2014/main" id="{06C2C87C-36A5-485E-91A3-DFB343749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6" y="3628"/>
              <a:ext cx="20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dirty="0">
                  <a:cs typeface="Arial" panose="020B0604020202020204" pitchFamily="34" charset="0"/>
                </a:rPr>
                <a:t>ן</a:t>
              </a:r>
              <a:endParaRPr lang="hu-HU" altLang="hu-HU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49" name="Text Box 68">
              <a:extLst>
                <a:ext uri="{FF2B5EF4-FFF2-40B4-BE49-F238E27FC236}">
                  <a16:creationId xmlns:a16="http://schemas.microsoft.com/office/drawing/2014/main" id="{42F1B846-2896-4BD4-83B2-AF5A9746A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" y="3546"/>
              <a:ext cx="39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/>
                <a:t>OH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grpSp>
        <p:nvGrpSpPr>
          <p:cNvPr id="250" name="Group 69">
            <a:extLst>
              <a:ext uri="{FF2B5EF4-FFF2-40B4-BE49-F238E27FC236}">
                <a16:creationId xmlns:a16="http://schemas.microsoft.com/office/drawing/2014/main" id="{7BAE92B4-7539-4F06-BE2A-37377BD23ECD}"/>
              </a:ext>
            </a:extLst>
          </p:cNvPr>
          <p:cNvGrpSpPr>
            <a:grpSpLocks/>
          </p:cNvGrpSpPr>
          <p:nvPr/>
        </p:nvGrpSpPr>
        <p:grpSpPr bwMode="auto">
          <a:xfrm>
            <a:off x="8630336" y="5831447"/>
            <a:ext cx="1387475" cy="1127125"/>
            <a:chOff x="4876" y="3554"/>
            <a:chExt cx="874" cy="710"/>
          </a:xfrm>
        </p:grpSpPr>
        <p:sp>
          <p:nvSpPr>
            <p:cNvPr id="251" name="Text Box 70">
              <a:extLst>
                <a:ext uri="{FF2B5EF4-FFF2-40B4-BE49-F238E27FC236}">
                  <a16:creationId xmlns:a16="http://schemas.microsoft.com/office/drawing/2014/main" id="{6068B2E3-650D-4ACE-A296-172902F23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793"/>
              <a:ext cx="87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/>
                <a:t>HO–Si</a:t>
              </a:r>
              <a:r>
                <a:rPr lang="hu-HU" altLang="hu-HU" sz="1600">
                  <a:cs typeface="Arial" panose="020B0604020202020204" pitchFamily="34" charset="0"/>
                </a:rPr>
                <a:t>–</a:t>
              </a:r>
              <a:r>
                <a:rPr lang="hu-HU" altLang="hu-HU" sz="1600"/>
                <a:t>OH</a:t>
              </a:r>
            </a:p>
          </p:txBody>
        </p:sp>
        <p:sp>
          <p:nvSpPr>
            <p:cNvPr id="252" name="Text Box 71">
              <a:extLst>
                <a:ext uri="{FF2B5EF4-FFF2-40B4-BE49-F238E27FC236}">
                  <a16:creationId xmlns:a16="http://schemas.microsoft.com/office/drawing/2014/main" id="{8B9ECC14-20ED-40F0-9AF8-A8F807E67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" y="3641"/>
              <a:ext cx="20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cs typeface="Arial" panose="020B0604020202020204" pitchFamily="34" charset="0"/>
                </a:rPr>
                <a:t>ן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53" name="Text Box 72">
              <a:extLst>
                <a:ext uri="{FF2B5EF4-FFF2-40B4-BE49-F238E27FC236}">
                  <a16:creationId xmlns:a16="http://schemas.microsoft.com/office/drawing/2014/main" id="{D34621A2-CBDC-446D-AD52-58248096E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3554"/>
              <a:ext cx="39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/>
                <a:t>OH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54" name="Text Box 73">
              <a:extLst>
                <a:ext uri="{FF2B5EF4-FFF2-40B4-BE49-F238E27FC236}">
                  <a16:creationId xmlns:a16="http://schemas.microsoft.com/office/drawing/2014/main" id="{8C640F81-F45B-4377-8BD8-E881CF9CA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" y="3877"/>
              <a:ext cx="20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cs typeface="Arial" panose="020B0604020202020204" pitchFamily="34" charset="0"/>
                </a:rPr>
                <a:t>ן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55" name="Text Box 74">
              <a:extLst>
                <a:ext uri="{FF2B5EF4-FFF2-40B4-BE49-F238E27FC236}">
                  <a16:creationId xmlns:a16="http://schemas.microsoft.com/office/drawing/2014/main" id="{9BA5CB34-B0D8-4453-B07A-489138B12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4016"/>
              <a:ext cx="39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/>
                <a:t>OH</a:t>
              </a:r>
              <a:endParaRPr lang="hu-HU" altLang="hu-HU" sz="1600" baseline="30000" dirty="0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sp>
        <p:nvSpPr>
          <p:cNvPr id="256" name="Text Box 75">
            <a:extLst>
              <a:ext uri="{FF2B5EF4-FFF2-40B4-BE49-F238E27FC236}">
                <a16:creationId xmlns:a16="http://schemas.microsoft.com/office/drawing/2014/main" id="{3BCA388C-1FCC-484E-929C-BF03424CA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2135154"/>
            <a:ext cx="1733550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/>
              <a:t>savanhidrid</a:t>
            </a:r>
            <a:endParaRPr lang="hu-HU" altLang="hu-HU" sz="16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pSp>
        <p:nvGrpSpPr>
          <p:cNvPr id="257" name="Group 76">
            <a:extLst>
              <a:ext uri="{FF2B5EF4-FFF2-40B4-BE49-F238E27FC236}">
                <a16:creationId xmlns:a16="http://schemas.microsoft.com/office/drawing/2014/main" id="{8AEAE279-B7BC-4CDD-9545-C97A1DCD0B7A}"/>
              </a:ext>
            </a:extLst>
          </p:cNvPr>
          <p:cNvGrpSpPr>
            <a:grpSpLocks/>
          </p:cNvGrpSpPr>
          <p:nvPr/>
        </p:nvGrpSpPr>
        <p:grpSpPr bwMode="auto">
          <a:xfrm>
            <a:off x="2749551" y="1646205"/>
            <a:ext cx="1309687" cy="1093788"/>
            <a:chOff x="1837" y="378"/>
            <a:chExt cx="825" cy="689"/>
          </a:xfrm>
        </p:grpSpPr>
        <p:sp>
          <p:nvSpPr>
            <p:cNvPr id="258" name="Text Box 77">
              <a:extLst>
                <a:ext uri="{FF2B5EF4-FFF2-40B4-BE49-F238E27FC236}">
                  <a16:creationId xmlns:a16="http://schemas.microsoft.com/office/drawing/2014/main" id="{9438417E-5C9D-4871-ABB0-18654C095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607"/>
              <a:ext cx="82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O=S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59" name="Text Box 78">
              <a:extLst>
                <a:ext uri="{FF2B5EF4-FFF2-40B4-BE49-F238E27FC236}">
                  <a16:creationId xmlns:a16="http://schemas.microsoft.com/office/drawing/2014/main" id="{50DA23F5-B0D0-488C-89B4-E96D96B9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" y="709"/>
              <a:ext cx="2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װ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60" name="Text Box 79">
              <a:extLst>
                <a:ext uri="{FF2B5EF4-FFF2-40B4-BE49-F238E27FC236}">
                  <a16:creationId xmlns:a16="http://schemas.microsoft.com/office/drawing/2014/main" id="{172818CA-97EA-4262-A89C-C9DB3CD00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7" y="483"/>
              <a:ext cx="2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e-IL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װ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61" name="Text Box 80">
              <a:extLst>
                <a:ext uri="{FF2B5EF4-FFF2-40B4-BE49-F238E27FC236}">
                  <a16:creationId xmlns:a16="http://schemas.microsoft.com/office/drawing/2014/main" id="{A904B081-AA2C-41B5-A68B-215B303F6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" y="378"/>
              <a:ext cx="2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62" name="Text Box 81">
              <a:extLst>
                <a:ext uri="{FF2B5EF4-FFF2-40B4-BE49-F238E27FC236}">
                  <a16:creationId xmlns:a16="http://schemas.microsoft.com/office/drawing/2014/main" id="{BFE659B6-C24D-4FA9-A45E-74B2107E0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" y="840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grpSp>
        <p:nvGrpSpPr>
          <p:cNvPr id="263" name="Group 82">
            <a:extLst>
              <a:ext uri="{FF2B5EF4-FFF2-40B4-BE49-F238E27FC236}">
                <a16:creationId xmlns:a16="http://schemas.microsoft.com/office/drawing/2014/main" id="{951520B5-09C5-4FA6-93BA-B5B31FE8E145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1685892"/>
            <a:ext cx="2843212" cy="1023938"/>
            <a:chOff x="2857" y="403"/>
            <a:chExt cx="1791" cy="645"/>
          </a:xfrm>
        </p:grpSpPr>
        <p:sp>
          <p:nvSpPr>
            <p:cNvPr id="264" name="Text Box 83">
              <a:extLst>
                <a:ext uri="{FF2B5EF4-FFF2-40B4-BE49-F238E27FC236}">
                  <a16:creationId xmlns:a16="http://schemas.microsoft.com/office/drawing/2014/main" id="{5BF04565-C79B-438D-9490-EDE54AD1A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403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65" name="Text Box 84">
              <a:extLst>
                <a:ext uri="{FF2B5EF4-FFF2-40B4-BE49-F238E27FC236}">
                  <a16:creationId xmlns:a16="http://schemas.microsoft.com/office/drawing/2014/main" id="{89A25F06-26E0-4955-8B28-1CE31D11D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9" y="811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66" name="Text Box 85">
              <a:extLst>
                <a:ext uri="{FF2B5EF4-FFF2-40B4-BE49-F238E27FC236}">
                  <a16:creationId xmlns:a16="http://schemas.microsoft.com/office/drawing/2014/main" id="{F6DFDCDA-4350-4CA5-8793-282015414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1" y="408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grpSp>
          <p:nvGrpSpPr>
            <p:cNvPr id="267" name="Group 86">
              <a:extLst>
                <a:ext uri="{FF2B5EF4-FFF2-40B4-BE49-F238E27FC236}">
                  <a16:creationId xmlns:a16="http://schemas.microsoft.com/office/drawing/2014/main" id="{19C3916C-B15D-4872-AAB8-176F82139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495"/>
              <a:ext cx="1791" cy="437"/>
              <a:chOff x="2857" y="495"/>
              <a:chExt cx="1791" cy="437"/>
            </a:xfrm>
          </p:grpSpPr>
          <p:sp>
            <p:nvSpPr>
              <p:cNvPr id="269" name="Text Box 87">
                <a:extLst>
                  <a:ext uri="{FF2B5EF4-FFF2-40B4-BE49-F238E27FC236}">
                    <a16:creationId xmlns:a16="http://schemas.microsoft.com/office/drawing/2014/main" id="{4B2762B7-F0DD-44BC-A65B-81E79FDEF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607"/>
                <a:ext cx="1791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u-HU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O=</a:t>
                </a:r>
                <a:r>
                  <a:rPr lang="hu-HU" altLang="hu-HU" sz="1600" dirty="0"/>
                  <a:t>Cl</a:t>
                </a:r>
                <a:r>
                  <a:rPr lang="hu-HU" altLang="hu-HU" sz="1600" dirty="0">
                    <a:cs typeface="Arial" panose="020B0604020202020204" pitchFamily="34" charset="0"/>
                  </a:rPr>
                  <a:t>–</a:t>
                </a:r>
                <a:r>
                  <a:rPr lang="hu-HU" altLang="hu-HU" sz="1600" dirty="0"/>
                  <a:t>O–Cl</a:t>
                </a:r>
                <a:r>
                  <a:rPr lang="hu-HU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=O</a:t>
                </a:r>
              </a:p>
            </p:txBody>
          </p:sp>
          <p:sp>
            <p:nvSpPr>
              <p:cNvPr id="270" name="Text Box 88">
                <a:extLst>
                  <a:ext uri="{FF2B5EF4-FFF2-40B4-BE49-F238E27FC236}">
                    <a16:creationId xmlns:a16="http://schemas.microsoft.com/office/drawing/2014/main" id="{C29E4431-E438-4F81-94F5-A16089E6F9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2" y="700"/>
                <a:ext cx="20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e-IL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װ</a:t>
                </a:r>
                <a:endParaRPr lang="hu-HU" altLang="hu-HU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271" name="Text Box 89">
                <a:extLst>
                  <a:ext uri="{FF2B5EF4-FFF2-40B4-BE49-F238E27FC236}">
                    <a16:creationId xmlns:a16="http://schemas.microsoft.com/office/drawing/2014/main" id="{C8031001-07D4-4761-8DEE-98020496CD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5" y="495"/>
                <a:ext cx="20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e-IL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װ</a:t>
                </a:r>
                <a:endParaRPr lang="hu-HU" altLang="hu-HU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272" name="Text Box 90">
                <a:extLst>
                  <a:ext uri="{FF2B5EF4-FFF2-40B4-BE49-F238E27FC236}">
                    <a16:creationId xmlns:a16="http://schemas.microsoft.com/office/drawing/2014/main" id="{80048DD7-C1C7-4135-949E-072BEEF7F2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1" y="495"/>
                <a:ext cx="20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e-IL" altLang="hu-HU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װ</a:t>
                </a:r>
                <a:endParaRPr lang="hu-HU" altLang="hu-HU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273" name="Text Box 91">
                <a:extLst>
                  <a:ext uri="{FF2B5EF4-FFF2-40B4-BE49-F238E27FC236}">
                    <a16:creationId xmlns:a16="http://schemas.microsoft.com/office/drawing/2014/main" id="{30AC43F6-C342-492F-8B0C-535FF685B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" y="705"/>
                <a:ext cx="20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857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1857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he-IL" altLang="hu-H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װ</a:t>
                </a:r>
                <a:endParaRPr lang="hu-HU" altLang="hu-HU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268" name="Text Box 92">
              <a:extLst>
                <a:ext uri="{FF2B5EF4-FFF2-40B4-BE49-F238E27FC236}">
                  <a16:creationId xmlns:a16="http://schemas.microsoft.com/office/drawing/2014/main" id="{913D7206-F82A-4113-889F-20605C1E5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" y="821"/>
              <a:ext cx="2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857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185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hu-HU" altLang="hu-H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hu-HU" altLang="hu-H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sp>
        <p:nvSpPr>
          <p:cNvPr id="274" name="Text Box 93">
            <a:extLst>
              <a:ext uri="{FF2B5EF4-FFF2-40B4-BE49-F238E27FC236}">
                <a16:creationId xmlns:a16="http://schemas.microsoft.com/office/drawing/2014/main" id="{D730DBBB-00F2-448B-8D6D-49B415BF2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2" y="2027204"/>
            <a:ext cx="1309688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O=</a:t>
            </a:r>
            <a:r>
              <a:rPr lang="hu-HU" altLang="hu-HU" sz="1600" dirty="0"/>
              <a:t>C</a:t>
            </a:r>
            <a:r>
              <a:rPr lang="hu-HU" altLang="hu-H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=O</a:t>
            </a:r>
            <a:endParaRPr lang="hu-HU" altLang="hu-HU" baseline="30000" dirty="0">
              <a:solidFill>
                <a:schemeClr val="tx1">
                  <a:lumMod val="50000"/>
                  <a:lumOff val="50000"/>
                </a:schemeClr>
              </a:solidFill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44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201" grpId="0"/>
      <p:bldP spid="202" grpId="0"/>
      <p:bldP spid="219" grpId="0"/>
      <p:bldP spid="220" grpId="0"/>
      <p:bldP spid="239" grpId="0"/>
      <p:bldP spid="240" grpId="0"/>
      <p:bldP spid="256" grpId="0"/>
      <p:bldP spid="2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Arrhenius-bázisok</a:t>
            </a:r>
            <a:r>
              <a:rPr lang="hu-HU" dirty="0" smtClean="0"/>
              <a:t> és anhidridjeik</a:t>
            </a:r>
            <a:endParaRPr lang="hu-HU" dirty="0"/>
          </a:p>
        </p:txBody>
      </p:sp>
      <p:graphicFrame>
        <p:nvGraphicFramePr>
          <p:cNvPr id="5" name="Object 33">
            <a:extLst>
              <a:ext uri="{FF2B5EF4-FFF2-40B4-BE49-F238E27FC236}">
                <a16:creationId xmlns:a16="http://schemas.microsoft.com/office/drawing/2014/main" id="{A6E47CAD-E479-4669-B5BA-33EF22DCF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53751"/>
              </p:ext>
            </p:extLst>
          </p:nvPr>
        </p:nvGraphicFramePr>
        <p:xfrm>
          <a:off x="5548869" y="2590628"/>
          <a:ext cx="32940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gyenlet" r:id="rId3" imgW="1828800" imgH="228600" progId="Equation.3">
                  <p:embed/>
                </p:oleObj>
              </mc:Choice>
              <mc:Fallback>
                <p:oleObj name="Egyenlet" r:id="rId3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869" y="2590628"/>
                        <a:ext cx="329406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DB84FB9-9827-4AE6-BA0F-87CC80653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69119"/>
              </p:ext>
            </p:extLst>
          </p:nvPr>
        </p:nvGraphicFramePr>
        <p:xfrm>
          <a:off x="5833032" y="1392066"/>
          <a:ext cx="29749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gyenlet" r:id="rId5" imgW="1650960" imgH="228600" progId="Equation.3">
                  <p:embed/>
                </p:oleObj>
              </mc:Choice>
              <mc:Fallback>
                <p:oleObj name="Egyenlet" r:id="rId5" imgW="1650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032" y="1392066"/>
                        <a:ext cx="29749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9DF01C69-A052-4CB0-B236-BECE3A039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244" y="1346028"/>
            <a:ext cx="2671763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/>
              <a:t>egyértékű, erős bázis: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36C76A9A-E07B-4934-9D35-B1A97166A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985357"/>
              </p:ext>
            </p:extLst>
          </p:nvPr>
        </p:nvGraphicFramePr>
        <p:xfrm>
          <a:off x="5726668" y="2138191"/>
          <a:ext cx="33861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gyenlet" r:id="rId7" imgW="1879560" imgH="228600" progId="Equation.3">
                  <p:embed/>
                </p:oleObj>
              </mc:Choice>
              <mc:Fallback>
                <p:oleObj name="Egyenlet" r:id="rId7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668" y="2138191"/>
                        <a:ext cx="338613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528CC8B3-B1D5-487E-BCC1-BBA5C422C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006" y="2066753"/>
            <a:ext cx="2671762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/>
              <a:t>kétértékű, erős bázis: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BF95B27E-31C2-4660-BA3C-27E4745DF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243" y="3063703"/>
            <a:ext cx="2954338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/>
              <a:t>kétértékű, gyenge bázis: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EFE13F63-C1A7-4D44-8DEF-062157B7C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20969"/>
              </p:ext>
            </p:extLst>
          </p:nvPr>
        </p:nvGraphicFramePr>
        <p:xfrm>
          <a:off x="5653643" y="3097041"/>
          <a:ext cx="35258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gyenlet" r:id="rId9" imgW="1955520" imgH="266400" progId="Equation.3">
                  <p:embed/>
                </p:oleObj>
              </mc:Choice>
              <mc:Fallback>
                <p:oleObj name="Egyenlet" r:id="rId9" imgW="19555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643" y="3097041"/>
                        <a:ext cx="35258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>
            <a:extLst>
              <a:ext uri="{FF2B5EF4-FFF2-40B4-BE49-F238E27FC236}">
                <a16:creationId xmlns:a16="http://schemas.microsoft.com/office/drawing/2014/main" id="{159E3127-44E0-43C0-9238-98ED5821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82" y="2489029"/>
            <a:ext cx="56038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1">
            <a:extLst>
              <a:ext uri="{FF2B5EF4-FFF2-40B4-BE49-F238E27FC236}">
                <a16:creationId xmlns:a16="http://schemas.microsoft.com/office/drawing/2014/main" id="{3074C188-56BD-4B74-AE3A-50E74E51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107" y="915159"/>
            <a:ext cx="92059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</a:t>
            </a:r>
            <a:r>
              <a:rPr lang="hu-HU" altLang="hu-HU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Bázis</a:t>
            </a:r>
            <a:r>
              <a:rPr lang="hu-HU" altLang="hu-HU" sz="2000" dirty="0"/>
              <a:t>:   kationra és hidroxidionra </a:t>
            </a:r>
            <a:r>
              <a:rPr lang="hu-HU" altLang="hu-HU" sz="2000" dirty="0" err="1"/>
              <a:t>disszociál</a:t>
            </a:r>
            <a:r>
              <a:rPr lang="hu-HU" altLang="hu-HU" sz="2000" dirty="0"/>
              <a:t>, az oldatban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[OH</a:t>
            </a:r>
            <a:r>
              <a:rPr lang="hu-HU" altLang="hu-HU" sz="2000" baseline="300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] &gt; [H</a:t>
            </a:r>
            <a:r>
              <a:rPr lang="hu-HU" altLang="hu-HU" sz="2000" baseline="300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]</a:t>
            </a:r>
            <a:endParaRPr lang="hu-HU" sz="2000" dirty="0"/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6E82ED3B-BD79-4DF9-92C6-39B06494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007" y="3543128"/>
            <a:ext cx="3443287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/>
              <a:t>háromértékű, gyenge bázis: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5" name="Object 23">
            <a:extLst>
              <a:ext uri="{FF2B5EF4-FFF2-40B4-BE49-F238E27FC236}">
                <a16:creationId xmlns:a16="http://schemas.microsoft.com/office/drawing/2014/main" id="{FB9D8E63-3035-4438-A35A-C231102E5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18640"/>
              </p:ext>
            </p:extLst>
          </p:nvPr>
        </p:nvGraphicFramePr>
        <p:xfrm>
          <a:off x="5645706" y="3601866"/>
          <a:ext cx="35036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gyenlet" r:id="rId12" imgW="1942920" imgH="266400" progId="Equation.3">
                  <p:embed/>
                </p:oleObj>
              </mc:Choice>
              <mc:Fallback>
                <p:oleObj name="Egyenlet" r:id="rId12" imgW="19429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706" y="3601866"/>
                        <a:ext cx="35036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4">
            <a:extLst>
              <a:ext uri="{FF2B5EF4-FFF2-40B4-BE49-F238E27FC236}">
                <a16:creationId xmlns:a16="http://schemas.microsoft.com/office/drawing/2014/main" id="{DC797D0F-5FE2-40E1-A2DC-722EAC76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18" y="3028779"/>
            <a:ext cx="5603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5">
            <a:extLst>
              <a:ext uri="{FF2B5EF4-FFF2-40B4-BE49-F238E27FC236}">
                <a16:creationId xmlns:a16="http://schemas.microsoft.com/office/drawing/2014/main" id="{05F5760B-0DC8-4D48-B99D-029ACCBC1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107" y="4143203"/>
            <a:ext cx="8853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</a:t>
            </a:r>
            <a:r>
              <a:rPr lang="hu-HU" altLang="hu-HU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Bázisanhidrid = fém-oxid</a:t>
            </a:r>
            <a:r>
              <a:rPr lang="hu-HU" altLang="hu-HU" sz="2000" dirty="0"/>
              <a:t>:   bázisból vízkilépéssel keletkezik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8" name="Object 28">
            <a:extLst>
              <a:ext uri="{FF2B5EF4-FFF2-40B4-BE49-F238E27FC236}">
                <a16:creationId xmlns:a16="http://schemas.microsoft.com/office/drawing/2014/main" id="{AE7E739A-2604-447F-9B79-EED6D58FE0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77480"/>
              </p:ext>
            </p:extLst>
          </p:nvPr>
        </p:nvGraphicFramePr>
        <p:xfrm>
          <a:off x="5631418" y="4694066"/>
          <a:ext cx="34099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gyenlet" r:id="rId14" imgW="1892160" imgH="215640" progId="Equation.3">
                  <p:embed/>
                </p:oleObj>
              </mc:Choice>
              <mc:Fallback>
                <p:oleObj name="Egyenlet" r:id="rId14" imgW="1892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418" y="4694066"/>
                        <a:ext cx="34099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>
            <a:extLst>
              <a:ext uri="{FF2B5EF4-FFF2-40B4-BE49-F238E27FC236}">
                <a16:creationId xmlns:a16="http://schemas.microsoft.com/office/drawing/2014/main" id="{5C1D4BE3-30E6-4150-838D-565D66876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16032"/>
              </p:ext>
            </p:extLst>
          </p:nvPr>
        </p:nvGraphicFramePr>
        <p:xfrm>
          <a:off x="5402818" y="5230640"/>
          <a:ext cx="41417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gyenlet" r:id="rId16" imgW="2298600" imgH="228600" progId="Equation.3">
                  <p:embed/>
                </p:oleObj>
              </mc:Choice>
              <mc:Fallback>
                <p:oleObj name="Egyenlet" r:id="rId16" imgW="229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818" y="5230640"/>
                        <a:ext cx="414178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0">
            <a:extLst>
              <a:ext uri="{FF2B5EF4-FFF2-40B4-BE49-F238E27FC236}">
                <a16:creationId xmlns:a16="http://schemas.microsoft.com/office/drawing/2014/main" id="{BD751F63-870B-41D5-AEE4-04093363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107" y="5816428"/>
            <a:ext cx="8853487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erős bázisok anhidridjei: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21" name="Object 31">
            <a:extLst>
              <a:ext uri="{FF2B5EF4-FFF2-40B4-BE49-F238E27FC236}">
                <a16:creationId xmlns:a16="http://schemas.microsoft.com/office/drawing/2014/main" id="{00FF5373-F438-4DAD-B8B3-5C601A31D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52725"/>
              </p:ext>
            </p:extLst>
          </p:nvPr>
        </p:nvGraphicFramePr>
        <p:xfrm>
          <a:off x="5177394" y="1741315"/>
          <a:ext cx="41878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gyenlet" r:id="rId18" imgW="2323800" imgH="241200" progId="Equation.3">
                  <p:embed/>
                </p:oleObj>
              </mc:Choice>
              <mc:Fallback>
                <p:oleObj name="Egyenlet" r:id="rId18" imgW="232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394" y="1741315"/>
                        <a:ext cx="41878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2">
            <a:extLst>
              <a:ext uri="{FF2B5EF4-FFF2-40B4-BE49-F238E27FC236}">
                <a16:creationId xmlns:a16="http://schemas.microsoft.com/office/drawing/2014/main" id="{C884CC38-ABFF-4ABE-B65F-B2986563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244" y="2549353"/>
            <a:ext cx="3713163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/>
              <a:t>egyértékű, gyenge bázis: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2CB26BAC-959A-4A7B-9594-3A91639D5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206" y="2358854"/>
            <a:ext cx="671512" cy="70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</a:t>
            </a:r>
            <a:endParaRPr lang="hu-HU" altLang="hu-HU" sz="3600" baseline="30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sym typeface="Webdings" panose="05030102010509060703" pitchFamily="18" charset="2"/>
            </a:endParaRPr>
          </a:p>
        </p:txBody>
      </p:sp>
      <p:pic>
        <p:nvPicPr>
          <p:cNvPr id="24" name="Picture 35">
            <a:extLst>
              <a:ext uri="{FF2B5EF4-FFF2-40B4-BE49-F238E27FC236}">
                <a16:creationId xmlns:a16="http://schemas.microsoft.com/office/drawing/2014/main" id="{BD278FE0-A501-4D4D-837E-C349DBC0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93" y="3506615"/>
            <a:ext cx="56038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ct 36">
            <a:extLst>
              <a:ext uri="{FF2B5EF4-FFF2-40B4-BE49-F238E27FC236}">
                <a16:creationId xmlns:a16="http://schemas.microsoft.com/office/drawing/2014/main" id="{EA3874C1-B4C6-4D9B-9BF6-AE74CDB4D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017"/>
              </p:ext>
            </p:extLst>
          </p:nvPr>
        </p:nvGraphicFramePr>
        <p:xfrm>
          <a:off x="5332968" y="5924379"/>
          <a:ext cx="3113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gyenlet" r:id="rId20" imgW="1726920" imgH="215640" progId="Equation.3">
                  <p:embed/>
                </p:oleObj>
              </mc:Choice>
              <mc:Fallback>
                <p:oleObj name="Egyenlet" r:id="rId20" imgW="1726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968" y="5924379"/>
                        <a:ext cx="31130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7">
            <a:extLst>
              <a:ext uri="{FF2B5EF4-FFF2-40B4-BE49-F238E27FC236}">
                <a16:creationId xmlns:a16="http://schemas.microsoft.com/office/drawing/2014/main" id="{DD777761-1CCB-43E3-8992-EDB6D5121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567673"/>
              </p:ext>
            </p:extLst>
          </p:nvPr>
        </p:nvGraphicFramePr>
        <p:xfrm>
          <a:off x="5332968" y="6352125"/>
          <a:ext cx="32972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gyenlet" r:id="rId22" imgW="1828800" imgH="215640" progId="Equation.3">
                  <p:embed/>
                </p:oleObj>
              </mc:Choice>
              <mc:Fallback>
                <p:oleObj name="Egyenlet" r:id="rId22" imgW="1828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968" y="6352125"/>
                        <a:ext cx="32972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0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  <p:bldP spid="17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Sók előállítása </a:t>
            </a:r>
            <a:r>
              <a:rPr lang="hu-HU" dirty="0" err="1" smtClean="0"/>
              <a:t>Arrhenius</a:t>
            </a:r>
            <a:r>
              <a:rPr lang="hu-HU" dirty="0" smtClean="0"/>
              <a:t> szerint</a:t>
            </a:r>
            <a:endParaRPr lang="hu-HU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01E6A68-832F-4F61-AAC8-87952BE8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1496182"/>
            <a:ext cx="3740150" cy="427746"/>
          </a:xfrm>
          <a:prstGeom prst="rect">
            <a:avLst/>
          </a:prstGeom>
          <a:ln w="381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/>
              <a:t>bázis   +   sav    =    só  +   víz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90E3E58-12F0-4F7C-B1C0-8CDA54A0A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42606"/>
              </p:ext>
            </p:extLst>
          </p:nvPr>
        </p:nvGraphicFramePr>
        <p:xfrm>
          <a:off x="3897315" y="4430246"/>
          <a:ext cx="49006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gyenlet" r:id="rId3" imgW="2717640" imgH="253800" progId="Equation.3">
                  <p:embed/>
                </p:oleObj>
              </mc:Choice>
              <mc:Fallback>
                <p:oleObj name="Egyenlet" r:id="rId3" imgW="271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5" y="4430246"/>
                        <a:ext cx="490061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DC82D85D-694C-4E60-8D94-A37346DB3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68832"/>
              </p:ext>
            </p:extLst>
          </p:nvPr>
        </p:nvGraphicFramePr>
        <p:xfrm>
          <a:off x="4164015" y="5017620"/>
          <a:ext cx="4305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gyenlet" r:id="rId5" imgW="2387520" imgH="266400" progId="Equation.3">
                  <p:embed/>
                </p:oleObj>
              </mc:Choice>
              <mc:Fallback>
                <p:oleObj name="Egyenlet" r:id="rId5" imgW="23875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5" y="5017620"/>
                        <a:ext cx="4305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B85941F7-4206-42FA-9B23-C4DC24667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435414"/>
              </p:ext>
            </p:extLst>
          </p:nvPr>
        </p:nvGraphicFramePr>
        <p:xfrm>
          <a:off x="4432303" y="3201787"/>
          <a:ext cx="31607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gyenlet" r:id="rId7" imgW="1752480" imgH="228600" progId="Equation.3">
                  <p:embed/>
                </p:oleObj>
              </mc:Choice>
              <mc:Fallback>
                <p:oleObj name="Egyenlet" r:id="rId7" imgW="1752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3" y="3201787"/>
                        <a:ext cx="31607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>
            <a:extLst>
              <a:ext uri="{FF2B5EF4-FFF2-40B4-BE49-F238E27FC236}">
                <a16:creationId xmlns:a16="http://schemas.microsoft.com/office/drawing/2014/main" id="{EF68B88E-07F2-44F7-B1C5-9C3617DD3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608907"/>
              </p:ext>
            </p:extLst>
          </p:nvPr>
        </p:nvGraphicFramePr>
        <p:xfrm>
          <a:off x="3887791" y="2684263"/>
          <a:ext cx="50371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gyenlet" r:id="rId9" imgW="2793960" imgH="215640" progId="Equation.3">
                  <p:embed/>
                </p:oleObj>
              </mc:Choice>
              <mc:Fallback>
                <p:oleObj name="Egyenlet" r:id="rId9" imgW="2793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91" y="2684263"/>
                        <a:ext cx="50371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9">
            <a:extLst>
              <a:ext uri="{FF2B5EF4-FFF2-40B4-BE49-F238E27FC236}">
                <a16:creationId xmlns:a16="http://schemas.microsoft.com/office/drawing/2014/main" id="{3C56AD0A-1019-4760-9ABE-6EDBE478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6" y="2139750"/>
            <a:ext cx="3552825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/>
              <a:t> 	Sóképzés erős bázissal: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7E649FCA-DCC9-4FE6-9DAC-BF5E0BA6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6" y="3782545"/>
            <a:ext cx="3552825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/>
              <a:t> 	Sóképzés gyenge bázissal: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FCCC51C6-EA7E-488A-A325-18E49BC84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26" y="5742229"/>
            <a:ext cx="7548563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Részleges semlegesítés: savanyú só képződése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3" name="Object 22">
            <a:extLst>
              <a:ext uri="{FF2B5EF4-FFF2-40B4-BE49-F238E27FC236}">
                <a16:creationId xmlns:a16="http://schemas.microsoft.com/office/drawing/2014/main" id="{EF46CC57-A45E-4F9A-8E14-85191FF4E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44597"/>
              </p:ext>
            </p:extLst>
          </p:nvPr>
        </p:nvGraphicFramePr>
        <p:xfrm>
          <a:off x="4167188" y="6353416"/>
          <a:ext cx="4670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gyenlet" r:id="rId11" imgW="2590560" imgH="215640" progId="Equation.3">
                  <p:embed/>
                </p:oleObj>
              </mc:Choice>
              <mc:Fallback>
                <p:oleObj name="Egyenlet" r:id="rId11" imgW="259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6353416"/>
                        <a:ext cx="46704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A3C1DC76-385A-4338-9365-B40C47038274}"/>
              </a:ext>
            </a:extLst>
          </p:cNvPr>
          <p:cNvSpPr txBox="1"/>
          <p:nvPr/>
        </p:nvSpPr>
        <p:spPr>
          <a:xfrm>
            <a:off x="803323" y="941437"/>
            <a:ext cx="11026683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Közömbösítés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sóképződéssel és vízkilépéssel járó sav-bázis reakció </a:t>
            </a:r>
            <a:endParaRPr lang="hu-HU" altLang="hu-HU" sz="2000" baseline="30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Arrhenius-elmélet</a:t>
            </a:r>
            <a:r>
              <a:rPr lang="hu-HU" dirty="0" smtClean="0"/>
              <a:t> hiányosságai</a:t>
            </a:r>
            <a:endParaRPr lang="hu-HU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8B6CBEE-31DA-42AD-86F1-B9E8B9CE7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494" y="768997"/>
            <a:ext cx="8942387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/>
              <a:t> 	az ammónia vizes oldata bázisos, pedig képletében nincs hidroxidion: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1B2D78E3-74DD-481D-9B31-5C71639DE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193949"/>
              </p:ext>
            </p:extLst>
          </p:nvPr>
        </p:nvGraphicFramePr>
        <p:xfrm>
          <a:off x="4694493" y="1324622"/>
          <a:ext cx="32940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gyenlet" r:id="rId3" imgW="1828800" imgH="228600" progId="Equation.3">
                  <p:embed/>
                </p:oleObj>
              </mc:Choice>
              <mc:Fallback>
                <p:oleObj name="Egyenlet" r:id="rId3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493" y="1324622"/>
                        <a:ext cx="329406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>
            <a:extLst>
              <a:ext uri="{FF2B5EF4-FFF2-40B4-BE49-F238E27FC236}">
                <a16:creationId xmlns:a16="http://schemas.microsoft.com/office/drawing/2014/main" id="{CC18CD2A-BF3B-45D4-8CDF-86529801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05" y="1223023"/>
            <a:ext cx="5603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48BF97E7-08B4-468B-A99A-423CAE4D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605" y="3191522"/>
            <a:ext cx="8942388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/>
              <a:t> 	a savakból valójában hidratált proton keletkezik, a vízmolekula amfoter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CE2A4F4D-E996-43EE-804A-2E7F62A65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35415"/>
              </p:ext>
            </p:extLst>
          </p:nvPr>
        </p:nvGraphicFramePr>
        <p:xfrm>
          <a:off x="4091244" y="1826272"/>
          <a:ext cx="39338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gyenlet" r:id="rId6" imgW="2184120" imgH="253800" progId="Equation.3">
                  <p:embed/>
                </p:oleObj>
              </mc:Choice>
              <mc:Fallback>
                <p:oleObj name="Egyenlet" r:id="rId6" imgW="2184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244" y="1826272"/>
                        <a:ext cx="39338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>
            <a:extLst>
              <a:ext uri="{FF2B5EF4-FFF2-40B4-BE49-F238E27FC236}">
                <a16:creationId xmlns:a16="http://schemas.microsoft.com/office/drawing/2014/main" id="{1CD60BB9-C089-4DB7-808C-EDED2C0E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706" y="1777059"/>
            <a:ext cx="1833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>
                <a:sym typeface="Symbol" panose="05050102010706020507" pitchFamily="18" charset="2"/>
              </a:rPr>
              <a:t> </a:t>
            </a:r>
            <a:r>
              <a:rPr lang="hu-HU" altLang="hu-H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Brönsted</a:t>
            </a:r>
            <a:r>
              <a:rPr lang="hu-HU" altLang="hu-HU" sz="2000" dirty="0">
                <a:sym typeface="Symbol" panose="05050102010706020507" pitchFamily="18" charset="2"/>
              </a:rPr>
              <a:t>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ABD87DCD-D8C7-41DE-9539-E14FFE2DC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55" y="1705623"/>
            <a:ext cx="5603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3864B69F-EE4F-4D23-86A2-EEC3C4070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901732"/>
              </p:ext>
            </p:extLst>
          </p:nvPr>
        </p:nvGraphicFramePr>
        <p:xfrm>
          <a:off x="4829430" y="3672534"/>
          <a:ext cx="3387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8" imgW="1879560" imgH="253800" progId="Equation.3">
                  <p:embed/>
                </p:oleObj>
              </mc:Choice>
              <mc:Fallback>
                <p:oleObj name="Equation" r:id="rId8" imgW="1879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430" y="3672534"/>
                        <a:ext cx="3387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>
            <a:extLst>
              <a:ext uri="{FF2B5EF4-FFF2-40B4-BE49-F238E27FC236}">
                <a16:creationId xmlns:a16="http://schemas.microsoft.com/office/drawing/2014/main" id="{1737B5A7-4EA6-4D21-87EE-E01DB8FC9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271371"/>
              </p:ext>
            </p:extLst>
          </p:nvPr>
        </p:nvGraphicFramePr>
        <p:xfrm>
          <a:off x="3862643" y="4093222"/>
          <a:ext cx="441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0" imgW="2450880" imgH="253800" progId="Equation.3">
                  <p:embed/>
                </p:oleObj>
              </mc:Choice>
              <mc:Fallback>
                <p:oleObj name="Equation" r:id="rId10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643" y="4093222"/>
                        <a:ext cx="441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7">
            <a:extLst>
              <a:ext uri="{FF2B5EF4-FFF2-40B4-BE49-F238E27FC236}">
                <a16:creationId xmlns:a16="http://schemas.microsoft.com/office/drawing/2014/main" id="{83584D7A-2752-46A1-88DC-70B8EDA7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706" y="4044009"/>
            <a:ext cx="1833563" cy="42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>
                <a:sym typeface="Symbol" panose="05050102010706020507" pitchFamily="18" charset="2"/>
              </a:rPr>
              <a:t> </a:t>
            </a:r>
            <a:r>
              <a:rPr lang="hu-HU" altLang="hu-H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Brönsted</a:t>
            </a:r>
            <a:r>
              <a:rPr lang="hu-HU" altLang="hu-HU" sz="2000" dirty="0">
                <a:sym typeface="Symbol" panose="05050102010706020507" pitchFamily="18" charset="2"/>
              </a:rPr>
              <a:t>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403FDA67-FFC7-4BB4-9000-B25D3FE48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605" y="2291409"/>
            <a:ext cx="8942388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/>
              <a:t> 	a bázisok esetén sem mindig a hidroxidion reagál: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6" name="Object 19">
            <a:extLst>
              <a:ext uri="{FF2B5EF4-FFF2-40B4-BE49-F238E27FC236}">
                <a16:creationId xmlns:a16="http://schemas.microsoft.com/office/drawing/2014/main" id="{359A734C-C145-4F40-AB42-232023695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09510"/>
              </p:ext>
            </p:extLst>
          </p:nvPr>
        </p:nvGraphicFramePr>
        <p:xfrm>
          <a:off x="4005519" y="2808934"/>
          <a:ext cx="3659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gyenlet" r:id="rId12" imgW="2031840" imgH="241200" progId="Equation.3">
                  <p:embed/>
                </p:oleObj>
              </mc:Choice>
              <mc:Fallback>
                <p:oleObj name="Egyenlet" r:id="rId12" imgW="2031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519" y="2808934"/>
                        <a:ext cx="3659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>
            <a:extLst>
              <a:ext uri="{FF2B5EF4-FFF2-40B4-BE49-F238E27FC236}">
                <a16:creationId xmlns:a16="http://schemas.microsoft.com/office/drawing/2014/main" id="{512365BC-ED80-4789-AAB4-B24C58FA6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605" y="4585347"/>
            <a:ext cx="8942388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Miért savas a legtöbb fémsó oldata? Miért lúgos a </a:t>
            </a:r>
            <a:r>
              <a:rPr lang="hu-HU" altLang="hu-HU" sz="2000" dirty="0" err="1"/>
              <a:t>KCN-oldat</a:t>
            </a:r>
            <a:r>
              <a:rPr lang="hu-HU" altLang="hu-HU" sz="2000" dirty="0"/>
              <a:t>?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224AA863-D9B4-46F4-A3A6-B4D517C25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1" y="4991747"/>
            <a:ext cx="5503863" cy="42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>
                <a:sym typeface="Symbol" panose="05050102010706020507" pitchFamily="18" charset="2"/>
              </a:rPr>
              <a:t> </a:t>
            </a:r>
            <a:r>
              <a:rPr lang="hu-HU" altLang="hu-H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Brönsted</a:t>
            </a:r>
            <a:r>
              <a:rPr lang="hu-HU" altLang="hu-HU" sz="2000" dirty="0">
                <a:sym typeface="Symbol" panose="05050102010706020507" pitchFamily="18" charset="2"/>
              </a:rPr>
              <a:t>:      „hidrolízis”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401DBAF8-A874-460A-B620-C66C1056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605" y="5460996"/>
            <a:ext cx="9083675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sav-bázis reakciók </a:t>
            </a:r>
            <a:r>
              <a:rPr lang="hu-HU" altLang="hu-HU" sz="2000" dirty="0" err="1"/>
              <a:t>nemvizes</a:t>
            </a:r>
            <a:r>
              <a:rPr lang="hu-HU" altLang="hu-HU" sz="2000" dirty="0"/>
              <a:t> oldószerekben (jégecet, folyékony ammónia):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20" name="Object 23">
            <a:extLst>
              <a:ext uri="{FF2B5EF4-FFF2-40B4-BE49-F238E27FC236}">
                <a16:creationId xmlns:a16="http://schemas.microsoft.com/office/drawing/2014/main" id="{D8172FAF-B112-4DFB-8635-9B67326AB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581477"/>
              </p:ext>
            </p:extLst>
          </p:nvPr>
        </p:nvGraphicFramePr>
        <p:xfrm>
          <a:off x="3029206" y="5918115"/>
          <a:ext cx="55356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gyenlet" r:id="rId14" imgW="3073320" imgH="241200" progId="Equation.3">
                  <p:embed/>
                </p:oleObj>
              </mc:Choice>
              <mc:Fallback>
                <p:oleObj name="Egyenlet" r:id="rId14" imgW="3073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206" y="5918115"/>
                        <a:ext cx="55356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4">
            <a:extLst>
              <a:ext uri="{FF2B5EF4-FFF2-40B4-BE49-F238E27FC236}">
                <a16:creationId xmlns:a16="http://schemas.microsoft.com/office/drawing/2014/main" id="{3B0C3426-6AFC-4891-84D3-8D50034A5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92940"/>
              </p:ext>
            </p:extLst>
          </p:nvPr>
        </p:nvGraphicFramePr>
        <p:xfrm>
          <a:off x="3810255" y="6338804"/>
          <a:ext cx="4826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gyenlet" r:id="rId16" imgW="2679480" imgH="253800" progId="Equation.3">
                  <p:embed/>
                </p:oleObj>
              </mc:Choice>
              <mc:Fallback>
                <p:oleObj name="Egyenlet" r:id="rId16" imgW="267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255" y="6338804"/>
                        <a:ext cx="4826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5">
            <a:extLst>
              <a:ext uri="{FF2B5EF4-FFF2-40B4-BE49-F238E27FC236}">
                <a16:creationId xmlns:a16="http://schemas.microsoft.com/office/drawing/2014/main" id="{9FBFDC95-3289-4367-8C99-97222D8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30" y="6268954"/>
            <a:ext cx="5603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6">
            <a:extLst>
              <a:ext uri="{FF2B5EF4-FFF2-40B4-BE49-F238E27FC236}">
                <a16:creationId xmlns:a16="http://schemas.microsoft.com/office/drawing/2014/main" id="{8D9D781E-0618-46C1-B233-0073413B1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556" y="1092848"/>
            <a:ext cx="671513" cy="70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</a:t>
            </a:r>
            <a:endParaRPr lang="hu-HU" altLang="hu-HU" sz="3600" baseline="30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00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4" grpId="0"/>
      <p:bldP spid="15" grpId="0"/>
      <p:bldP spid="17" grpId="0"/>
      <p:bldP spid="18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Brönsted és </a:t>
            </a:r>
            <a:r>
              <a:rPr lang="hu-HU" dirty="0" err="1" smtClean="0"/>
              <a:t>Lowry</a:t>
            </a:r>
            <a:r>
              <a:rPr lang="hu-HU" dirty="0" smtClean="0"/>
              <a:t> sav-bázis elmélete (1923)</a:t>
            </a:r>
            <a:endParaRPr lang="hu-HU" dirty="0"/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315366FB-69CC-41C6-8751-5C5FD6CBC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686" y="1123399"/>
            <a:ext cx="5875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</a:t>
            </a:r>
            <a:r>
              <a:rPr lang="hu-HU" altLang="hu-HU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</a:t>
            </a:r>
            <a:r>
              <a:rPr lang="hu-HU" altLang="hu-HU" sz="2000" dirty="0"/>
              <a:t>:    	H</a:t>
            </a:r>
            <a:r>
              <a:rPr lang="hu-HU" altLang="hu-HU" sz="2000" baseline="30000" dirty="0"/>
              <a:t>+</a:t>
            </a:r>
            <a:r>
              <a:rPr lang="hu-HU" altLang="hu-HU" sz="2000" dirty="0"/>
              <a:t>-t képes leadni (protondonor)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61BCF678-6C7A-44B6-BDAB-D1DC9DF3A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686" y="1591711"/>
            <a:ext cx="5889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</a:t>
            </a:r>
            <a:r>
              <a:rPr lang="hu-HU" altLang="hu-HU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Bázis</a:t>
            </a:r>
            <a:r>
              <a:rPr lang="hu-HU" altLang="hu-HU" sz="2000" dirty="0"/>
              <a:t>: 	H</a:t>
            </a:r>
            <a:r>
              <a:rPr lang="hu-HU" altLang="hu-HU" sz="2000" baseline="30000" dirty="0"/>
              <a:t>+</a:t>
            </a:r>
            <a:r>
              <a:rPr lang="hu-HU" altLang="hu-HU" sz="2000" dirty="0"/>
              <a:t>-t képes felvenni (protonakceptor)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EFACEC82-717A-4401-BC25-6496E39F7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773" y="1304374"/>
            <a:ext cx="3203575" cy="42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 dirty="0">
                <a:sym typeface="Symbol" panose="05050102010706020507" pitchFamily="18" charset="2"/>
              </a:rPr>
              <a:t> konjugált sav-bázis pár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8" name="Object 27">
            <a:extLst>
              <a:ext uri="{FF2B5EF4-FFF2-40B4-BE49-F238E27FC236}">
                <a16:creationId xmlns:a16="http://schemas.microsoft.com/office/drawing/2014/main" id="{3CFB96C8-507F-4FA4-A8F1-E984B527D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11379"/>
              </p:ext>
            </p:extLst>
          </p:nvPr>
        </p:nvGraphicFramePr>
        <p:xfrm>
          <a:off x="3902460" y="2223739"/>
          <a:ext cx="35480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gyenlet" r:id="rId3" imgW="1968480" imgH="215640" progId="Equation.3">
                  <p:embed/>
                </p:oleObj>
              </mc:Choice>
              <mc:Fallback>
                <p:oleObj name="Egyenlet" r:id="rId3" imgW="1968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460" y="2223739"/>
                        <a:ext cx="35480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8">
            <a:extLst>
              <a:ext uri="{FF2B5EF4-FFF2-40B4-BE49-F238E27FC236}">
                <a16:creationId xmlns:a16="http://schemas.microsoft.com/office/drawing/2014/main" id="{DA67FF60-FE20-4507-A8EE-9B964E27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86" y="2083836"/>
            <a:ext cx="56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9">
            <a:extLst>
              <a:ext uri="{FF2B5EF4-FFF2-40B4-BE49-F238E27FC236}">
                <a16:creationId xmlns:a16="http://schemas.microsoft.com/office/drawing/2014/main" id="{E6991D25-81B9-45C3-8BDC-9D8292EB1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497" y="2455311"/>
            <a:ext cx="723900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>
                <a:solidFill>
                  <a:schemeClr val="accent3"/>
                </a:solidFill>
              </a:rPr>
              <a:t>bázis</a:t>
            </a:r>
            <a:endParaRPr lang="hu-HU" altLang="hu-HU" sz="1600" baseline="30000" dirty="0">
              <a:solidFill>
                <a:schemeClr val="accent3"/>
              </a:solidFill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E8EF9C69-C004-49DD-9F70-895FDAF2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585" y="2444199"/>
            <a:ext cx="723900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 dirty="0">
                <a:solidFill>
                  <a:schemeClr val="accent3"/>
                </a:solidFill>
              </a:rPr>
              <a:t>sav</a:t>
            </a:r>
            <a:endParaRPr lang="hu-HU" altLang="hu-HU" sz="1600" baseline="30000" dirty="0">
              <a:solidFill>
                <a:schemeClr val="accent3"/>
              </a:solidFill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B4C83B6E-9657-43CE-AF5E-97C8FB95F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685" y="4687336"/>
            <a:ext cx="4906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000" dirty="0"/>
              <a:t> 	</a:t>
            </a:r>
            <a:r>
              <a:rPr lang="hu-HU" altLang="hu-HU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Sav-bázis reakció </a:t>
            </a:r>
            <a:r>
              <a:rPr lang="hu-HU" altLang="hu-HU" sz="2000" dirty="0"/>
              <a:t>(elvileg mindig       )</a:t>
            </a:r>
            <a:endParaRPr lang="hu-HU" altLang="hu-HU" sz="2000" baseline="30000" dirty="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23F479DB-A4AF-4D00-9D07-795D2541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86" y="4630186"/>
            <a:ext cx="56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33">
            <a:extLst>
              <a:ext uri="{FF2B5EF4-FFF2-40B4-BE49-F238E27FC236}">
                <a16:creationId xmlns:a16="http://schemas.microsoft.com/office/drawing/2014/main" id="{E939A58C-07FD-4281-9CE3-89358DF88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072" y="5144536"/>
            <a:ext cx="5748338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/>
              <a:t>protoncsere konjugált sav-bázis párok között: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15" name="Object 34">
            <a:extLst>
              <a:ext uri="{FF2B5EF4-FFF2-40B4-BE49-F238E27FC236}">
                <a16:creationId xmlns:a16="http://schemas.microsoft.com/office/drawing/2014/main" id="{9C1D7611-9945-40B9-B689-0E2301ACB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416452"/>
              </p:ext>
            </p:extLst>
          </p:nvPr>
        </p:nvGraphicFramePr>
        <p:xfrm>
          <a:off x="3705611" y="5806524"/>
          <a:ext cx="37306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gyenlet" r:id="rId6" imgW="2070000" imgH="253800" progId="Equation.3">
                  <p:embed/>
                </p:oleObj>
              </mc:Choice>
              <mc:Fallback>
                <p:oleObj name="Egyenlet" r:id="rId6" imgW="2070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611" y="5806524"/>
                        <a:ext cx="37306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5">
            <a:extLst>
              <a:ext uri="{FF2B5EF4-FFF2-40B4-BE49-F238E27FC236}">
                <a16:creationId xmlns:a16="http://schemas.microsoft.com/office/drawing/2014/main" id="{D81D8304-3208-420E-8D3D-0A45FA0C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22" y="5711275"/>
            <a:ext cx="5603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37">
            <a:extLst>
              <a:ext uri="{FF2B5EF4-FFF2-40B4-BE49-F238E27FC236}">
                <a16:creationId xmlns:a16="http://schemas.microsoft.com/office/drawing/2014/main" id="{47A656E2-4DDD-460B-91BF-B2F826761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286" y="6200224"/>
            <a:ext cx="835025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/>
              <a:t>bázis</a:t>
            </a:r>
            <a:r>
              <a:rPr lang="hu-HU" altLang="hu-HU" sz="1600" baseline="-25000"/>
              <a:t>2</a:t>
            </a:r>
            <a:endParaRPr lang="hu-HU" altLang="hu-HU" sz="1600" baseline="-25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B92C6610-7B0C-489F-97AB-1DF0670F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611" y="6189111"/>
            <a:ext cx="835025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/>
              <a:t>sav</a:t>
            </a:r>
            <a:r>
              <a:rPr lang="hu-HU" altLang="hu-HU" sz="1600" baseline="-25000"/>
              <a:t>1</a:t>
            </a:r>
            <a:endParaRPr lang="hu-HU" altLang="hu-HU" sz="1600" baseline="-25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19" name="Text Box 39">
            <a:extLst>
              <a:ext uri="{FF2B5EF4-FFF2-40B4-BE49-F238E27FC236}">
                <a16:creationId xmlns:a16="http://schemas.microsoft.com/office/drawing/2014/main" id="{91388A62-8926-4012-9FCE-AC51E693C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961" y="6200224"/>
            <a:ext cx="835025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/>
              <a:t>sav</a:t>
            </a:r>
            <a:r>
              <a:rPr lang="hu-HU" altLang="hu-HU" sz="1600" baseline="-25000"/>
              <a:t>2</a:t>
            </a:r>
            <a:endParaRPr lang="hu-HU" altLang="hu-HU" sz="1600" baseline="-25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D5ED4C20-EF1B-4837-A62E-8002AD0FB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298" y="6189111"/>
            <a:ext cx="835025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/>
              <a:t>bázis</a:t>
            </a:r>
            <a:r>
              <a:rPr lang="hu-HU" altLang="hu-HU" sz="1600" baseline="-25000"/>
              <a:t>1</a:t>
            </a:r>
            <a:endParaRPr lang="hu-HU" altLang="hu-HU" sz="1600" baseline="-25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473E700B-1C2C-43C8-BB0C-CC1AEA60E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998" y="2131461"/>
            <a:ext cx="1082675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2000"/>
              <a:t>példák:</a:t>
            </a:r>
            <a:endParaRPr lang="hu-HU" altLang="hu-HU" sz="20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graphicFrame>
        <p:nvGraphicFramePr>
          <p:cNvPr id="22" name="Object 42">
            <a:extLst>
              <a:ext uri="{FF2B5EF4-FFF2-40B4-BE49-F238E27FC236}">
                <a16:creationId xmlns:a16="http://schemas.microsoft.com/office/drawing/2014/main" id="{62F7FABA-C5B7-4106-87C2-89F7A8728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71884"/>
              </p:ext>
            </p:extLst>
          </p:nvPr>
        </p:nvGraphicFramePr>
        <p:xfrm>
          <a:off x="7594985" y="2228299"/>
          <a:ext cx="19224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gyenlet" r:id="rId8" imgW="1066680" imgH="215640" progId="Equation.3">
                  <p:embed/>
                </p:oleObj>
              </mc:Choice>
              <mc:Fallback>
                <p:oleObj name="Egyenlet" r:id="rId8" imgW="1066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985" y="2228299"/>
                        <a:ext cx="19224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3">
            <a:extLst>
              <a:ext uri="{FF2B5EF4-FFF2-40B4-BE49-F238E27FC236}">
                <a16:creationId xmlns:a16="http://schemas.microsoft.com/office/drawing/2014/main" id="{62B15225-7ED6-4A50-94E9-A669A27CBF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431165"/>
              </p:ext>
            </p:extLst>
          </p:nvPr>
        </p:nvGraphicFramePr>
        <p:xfrm>
          <a:off x="1978410" y="3799925"/>
          <a:ext cx="13954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gyenlet" r:id="rId10" imgW="774360" imgH="228600" progId="Equation.3">
                  <p:embed/>
                </p:oleObj>
              </mc:Choice>
              <mc:Fallback>
                <p:oleObj name="Egyenlet" r:id="rId10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410" y="3799925"/>
                        <a:ext cx="13954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5">
            <a:extLst>
              <a:ext uri="{FF2B5EF4-FFF2-40B4-BE49-F238E27FC236}">
                <a16:creationId xmlns:a16="http://schemas.microsoft.com/office/drawing/2014/main" id="{06066CF8-A6B1-4BC3-A51B-A1E2C0653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25555"/>
              </p:ext>
            </p:extLst>
          </p:nvPr>
        </p:nvGraphicFramePr>
        <p:xfrm>
          <a:off x="4443798" y="3020462"/>
          <a:ext cx="13509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gyenlet" r:id="rId12" imgW="749160" imgH="228600" progId="Equation.3">
                  <p:embed/>
                </p:oleObj>
              </mc:Choice>
              <mc:Fallback>
                <p:oleObj name="Egyenlet" r:id="rId12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798" y="3020462"/>
                        <a:ext cx="13509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7">
            <a:extLst>
              <a:ext uri="{FF2B5EF4-FFF2-40B4-BE49-F238E27FC236}">
                <a16:creationId xmlns:a16="http://schemas.microsoft.com/office/drawing/2014/main" id="{95F331AB-6E2B-4B76-BE7D-9C1324246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35557"/>
              </p:ext>
            </p:extLst>
          </p:nvPr>
        </p:nvGraphicFramePr>
        <p:xfrm>
          <a:off x="4437448" y="3777699"/>
          <a:ext cx="1465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gyenlet" r:id="rId14" imgW="812520" imgH="241200" progId="Equation.3">
                  <p:embed/>
                </p:oleObj>
              </mc:Choice>
              <mc:Fallback>
                <p:oleObj name="Egyenlet" r:id="rId14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448" y="3777699"/>
                        <a:ext cx="14652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8">
            <a:extLst>
              <a:ext uri="{FF2B5EF4-FFF2-40B4-BE49-F238E27FC236}">
                <a16:creationId xmlns:a16="http://schemas.microsoft.com/office/drawing/2014/main" id="{4945CF56-82DB-4E00-900A-46CAAD8D2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46536"/>
              </p:ext>
            </p:extLst>
          </p:nvPr>
        </p:nvGraphicFramePr>
        <p:xfrm>
          <a:off x="1978410" y="3033162"/>
          <a:ext cx="1143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gyenlet" r:id="rId16" imgW="634680" imgH="228600" progId="Equation.3">
                  <p:embed/>
                </p:oleObj>
              </mc:Choice>
              <mc:Fallback>
                <p:oleObj name="Egyenlet" r:id="rId16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410" y="3033162"/>
                        <a:ext cx="1143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9">
            <a:extLst>
              <a:ext uri="{FF2B5EF4-FFF2-40B4-BE49-F238E27FC236}">
                <a16:creationId xmlns:a16="http://schemas.microsoft.com/office/drawing/2014/main" id="{98883825-989F-451F-9E49-634D06902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526701"/>
              </p:ext>
            </p:extLst>
          </p:nvPr>
        </p:nvGraphicFramePr>
        <p:xfrm>
          <a:off x="7594985" y="2987124"/>
          <a:ext cx="1924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gyenlet" r:id="rId18" imgW="1066680" imgH="241200" progId="Equation.3">
                  <p:embed/>
                </p:oleObj>
              </mc:Choice>
              <mc:Fallback>
                <p:oleObj name="Egyenlet" r:id="rId18" imgW="1066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985" y="2987124"/>
                        <a:ext cx="19240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0">
            <a:extLst>
              <a:ext uri="{FF2B5EF4-FFF2-40B4-BE49-F238E27FC236}">
                <a16:creationId xmlns:a16="http://schemas.microsoft.com/office/drawing/2014/main" id="{88523C0A-56EA-4EFC-9915-F8E41B901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72765"/>
              </p:ext>
            </p:extLst>
          </p:nvPr>
        </p:nvGraphicFramePr>
        <p:xfrm>
          <a:off x="7594985" y="3455437"/>
          <a:ext cx="1924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gyenlet" r:id="rId20" imgW="1066680" imgH="228600" progId="Equation.3">
                  <p:embed/>
                </p:oleObj>
              </mc:Choice>
              <mc:Fallback>
                <p:oleObj name="Egyenlet" r:id="rId20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985" y="3455437"/>
                        <a:ext cx="1924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1">
            <a:extLst>
              <a:ext uri="{FF2B5EF4-FFF2-40B4-BE49-F238E27FC236}">
                <a16:creationId xmlns:a16="http://schemas.microsoft.com/office/drawing/2014/main" id="{09811AAA-BCBC-4427-ADC8-7FA5F8398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12867"/>
              </p:ext>
            </p:extLst>
          </p:nvPr>
        </p:nvGraphicFramePr>
        <p:xfrm>
          <a:off x="7594986" y="3909462"/>
          <a:ext cx="1741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gyenlet" r:id="rId22" imgW="965160" imgH="228600" progId="Equation.3">
                  <p:embed/>
                </p:oleObj>
              </mc:Choice>
              <mc:Fallback>
                <p:oleObj name="Egyenlet" r:id="rId22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986" y="3909462"/>
                        <a:ext cx="17414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52">
            <a:extLst>
              <a:ext uri="{FF2B5EF4-FFF2-40B4-BE49-F238E27FC236}">
                <a16:creationId xmlns:a16="http://schemas.microsoft.com/office/drawing/2014/main" id="{F44A0B21-3D12-44A4-8DA5-A24B152337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5597" y="2987125"/>
            <a:ext cx="0" cy="1309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" name="Line 53">
            <a:extLst>
              <a:ext uri="{FF2B5EF4-FFF2-40B4-BE49-F238E27FC236}">
                <a16:creationId xmlns:a16="http://schemas.microsoft.com/office/drawing/2014/main" id="{9AAD4AED-E986-4C5E-A5F2-FEAC8725F1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9060" y="2987125"/>
            <a:ext cx="0" cy="1309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" name="Text Box 54">
            <a:extLst>
              <a:ext uri="{FF2B5EF4-FFF2-40B4-BE49-F238E27FC236}">
                <a16:creationId xmlns:a16="http://schemas.microsoft.com/office/drawing/2014/main" id="{B748C1B2-4D9B-4456-A2ED-72FBE0B897B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06741" y="3441818"/>
            <a:ext cx="1536700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/>
              <a:t>saverősség nő</a:t>
            </a:r>
            <a:endParaRPr lang="hu-HU" altLang="hu-HU" sz="16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33" name="Text Box 55">
            <a:extLst>
              <a:ext uri="{FF2B5EF4-FFF2-40B4-BE49-F238E27FC236}">
                <a16:creationId xmlns:a16="http://schemas.microsoft.com/office/drawing/2014/main" id="{9F4708C6-6B69-4AF4-9773-8672836B1CA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010242" y="3562467"/>
            <a:ext cx="1946275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5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hu-HU" altLang="hu-HU" sz="1600"/>
              <a:t>báziserősség nő</a:t>
            </a:r>
            <a:endParaRPr lang="hu-HU" altLang="hu-HU" sz="1600" baseline="30000"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34" name="Jobb oldali kapcsos zárójel 33">
            <a:extLst>
              <a:ext uri="{FF2B5EF4-FFF2-40B4-BE49-F238E27FC236}">
                <a16:creationId xmlns:a16="http://schemas.microsoft.com/office/drawing/2014/main" id="{919474C9-B293-4301-9A04-EA7E364868E5}"/>
              </a:ext>
            </a:extLst>
          </p:cNvPr>
          <p:cNvSpPr/>
          <p:nvPr/>
        </p:nvSpPr>
        <p:spPr>
          <a:xfrm>
            <a:off x="6774968" y="1137436"/>
            <a:ext cx="135805" cy="7876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8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7" grpId="0"/>
      <p:bldP spid="18" grpId="0"/>
      <p:bldP spid="19" grpId="0"/>
      <p:bldP spid="20" grpId="0"/>
      <p:bldP spid="2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-téma">
  <a:themeElements>
    <a:clrScheme name="Külső kom">
      <a:dk1>
        <a:srgbClr val="0C2441"/>
      </a:dk1>
      <a:lt1>
        <a:srgbClr val="FFFFFF"/>
      </a:lt1>
      <a:dk2>
        <a:srgbClr val="FFFFFF"/>
      </a:dk2>
      <a:lt2>
        <a:srgbClr val="FFFFFF"/>
      </a:lt2>
      <a:accent1>
        <a:srgbClr val="0C2441"/>
      </a:accent1>
      <a:accent2>
        <a:srgbClr val="4FB8FC"/>
      </a:accent2>
      <a:accent3>
        <a:srgbClr val="EC247B"/>
      </a:accent3>
      <a:accent4>
        <a:srgbClr val="4FCEE1"/>
      </a:accent4>
      <a:accent5>
        <a:srgbClr val="B690FB"/>
      </a:accent5>
      <a:accent6>
        <a:srgbClr val="000000"/>
      </a:accent6>
      <a:hlink>
        <a:srgbClr val="4FCEE2"/>
      </a:hlink>
      <a:folHlink>
        <a:srgbClr val="4FB8F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305</Words>
  <Application>Microsoft Office PowerPoint</Application>
  <PresentationFormat>Szélesvásznú</PresentationFormat>
  <Paragraphs>155</Paragraphs>
  <Slides>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Cambria Math</vt:lpstr>
      <vt:lpstr>Symbol</vt:lpstr>
      <vt:lpstr>Webdings</vt:lpstr>
      <vt:lpstr>Office-téma</vt:lpstr>
      <vt:lpstr>Egyenlet</vt:lpstr>
      <vt:lpstr>Equation</vt:lpstr>
      <vt:lpstr>Sav-bázis elméletek</vt:lpstr>
      <vt:lpstr>Sav-bázis elméletek</vt:lpstr>
      <vt:lpstr>Arrhenius-Oswald sav-bázis elmélete (1884)</vt:lpstr>
      <vt:lpstr>Pauling-szabály szervetlen oxosavak relatív erősségére</vt:lpstr>
      <vt:lpstr>Arrhenius-bázisok és anhidridjeik</vt:lpstr>
      <vt:lpstr>Sók előállítása Arrhenius szerint</vt:lpstr>
      <vt:lpstr>Az Arrhenius-elmélet hiányosságai</vt:lpstr>
      <vt:lpstr>Brönsted és Lowry sav-bázis elmélete (1923)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Beke Ágnes - DekoRatio Branding &amp; Design Studio</dc:creator>
  <cp:lastModifiedBy>Béni Szabolcs</cp:lastModifiedBy>
  <cp:revision>27</cp:revision>
  <dcterms:created xsi:type="dcterms:W3CDTF">2021-07-05T10:49:25Z</dcterms:created>
  <dcterms:modified xsi:type="dcterms:W3CDTF">2021-07-29T08:54:34Z</dcterms:modified>
</cp:coreProperties>
</file>